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Instrument Sans Medium" panose="020B0604020202020204" charset="0"/>
      <p:regular r:id="rId16"/>
    </p:embeddedFont>
    <p:embeddedFont>
      <p:font typeface="Open Sans" panose="020B0606030504020204" pitchFamily="34" charset="0"/>
      <p:regular r:id="rId17"/>
    </p:embeddedFont>
  </p:embeddedFontLst>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4057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s-AR"/>
          </a:p>
        </p:txBody>
      </p:sp>
      <p:sp>
        <p:nvSpPr>
          <p:cNvPr id="3" name="Shape 1"/>
          <p:cNvSpPr/>
          <p:nvPr/>
        </p:nvSpPr>
        <p:spPr>
          <a:xfrm>
            <a:off x="0" y="0"/>
            <a:ext cx="14630400" cy="8229600"/>
          </a:xfrm>
          <a:prstGeom prst="rect">
            <a:avLst/>
          </a:prstGeom>
          <a:solidFill>
            <a:srgbClr val="1F1F1F"/>
          </a:solidFill>
          <a:ln/>
        </p:spPr>
        <p:txBody>
          <a:bodyPr/>
          <a:lstStyle/>
          <a:p>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s-AR"/>
          </a:p>
        </p:txBody>
      </p:sp>
      <p:sp>
        <p:nvSpPr>
          <p:cNvPr id="3" name="Shape 1"/>
          <p:cNvSpPr/>
          <p:nvPr/>
        </p:nvSpPr>
        <p:spPr>
          <a:xfrm>
            <a:off x="0" y="0"/>
            <a:ext cx="14630400" cy="8229600"/>
          </a:xfrm>
          <a:prstGeom prst="rect">
            <a:avLst/>
          </a:prstGeom>
          <a:solidFill>
            <a:srgbClr val="1F1F1F"/>
          </a:solidFill>
          <a:ln/>
        </p:spPr>
        <p:txBody>
          <a:bodyPr/>
          <a:lstStyle/>
          <a:p>
            <a:endParaRPr lang="es-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s-AR"/>
          </a:p>
        </p:txBody>
      </p:sp>
      <p:sp>
        <p:nvSpPr>
          <p:cNvPr id="3" name="Shape 1"/>
          <p:cNvSpPr/>
          <p:nvPr/>
        </p:nvSpPr>
        <p:spPr>
          <a:xfrm>
            <a:off x="0" y="0"/>
            <a:ext cx="14630400" cy="8229600"/>
          </a:xfrm>
          <a:prstGeom prst="rect">
            <a:avLst/>
          </a:prstGeom>
          <a:solidFill>
            <a:srgbClr val="1F1F1F"/>
          </a:solidFill>
          <a:ln/>
        </p:spPr>
        <p:txBody>
          <a:bodyPr/>
          <a:lstStyle/>
          <a:p>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s-AR"/>
          </a:p>
        </p:txBody>
      </p:sp>
      <p:sp>
        <p:nvSpPr>
          <p:cNvPr id="3" name="Shape 1"/>
          <p:cNvSpPr/>
          <p:nvPr/>
        </p:nvSpPr>
        <p:spPr>
          <a:xfrm>
            <a:off x="0" y="0"/>
            <a:ext cx="14630400" cy="8229600"/>
          </a:xfrm>
          <a:prstGeom prst="rect">
            <a:avLst/>
          </a:prstGeom>
          <a:solidFill>
            <a:srgbClr val="1F1F1F"/>
          </a:solidFill>
          <a:ln/>
        </p:spPr>
        <p:txBody>
          <a:bodyPr/>
          <a:lstStyle/>
          <a:p>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txBody>
          <a:bodyPr/>
          <a:lstStyle/>
          <a:p>
            <a:endParaRPr lang="es-AR"/>
          </a:p>
        </p:txBody>
      </p:sp>
      <p:sp>
        <p:nvSpPr>
          <p:cNvPr id="3" name="Shape 1"/>
          <p:cNvSpPr/>
          <p:nvPr/>
        </p:nvSpPr>
        <p:spPr>
          <a:xfrm>
            <a:off x="0" y="0"/>
            <a:ext cx="14630400" cy="8229600"/>
          </a:xfrm>
          <a:prstGeom prst="rect">
            <a:avLst/>
          </a:prstGeom>
          <a:solidFill>
            <a:srgbClr val="1F1F1F"/>
          </a:solidFill>
          <a:ln/>
        </p:spPr>
        <p:txBody>
          <a:bodyPr/>
          <a:lstStyle/>
          <a:p>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43607"/>
            <a:ext cx="7216854" cy="620078"/>
          </a:xfrm>
          <a:prstGeom prst="rect">
            <a:avLst/>
          </a:prstGeom>
          <a:noFill/>
          <a:ln/>
        </p:spPr>
        <p:txBody>
          <a:bodyPr wrap="none" lIns="0" tIns="0" rIns="0" bIns="0" rtlCol="0" anchor="t"/>
          <a:lstStyle/>
          <a:p>
            <a:pPr marL="0" indent="0" algn="l">
              <a:lnSpc>
                <a:spcPts val="4850"/>
              </a:lnSpc>
              <a:buNone/>
            </a:pPr>
            <a:r>
              <a:rPr lang="en-US" sz="3900" dirty="0">
                <a:solidFill>
                  <a:srgbClr val="FEFEFE"/>
                </a:solidFill>
                <a:latin typeface="Instrument Sans Medium" pitchFamily="34" charset="0"/>
                <a:ea typeface="Instrument Sans Medium" pitchFamily="34" charset="-122"/>
                <a:cs typeface="Instrument Sans Medium" pitchFamily="34" charset="-120"/>
              </a:rPr>
              <a:t>TP – Gestión de Pedidos Online</a:t>
            </a:r>
            <a:endParaRPr lang="en-US" sz="3900" dirty="0"/>
          </a:p>
        </p:txBody>
      </p:sp>
      <p:sp>
        <p:nvSpPr>
          <p:cNvPr id="4" name="Text 1"/>
          <p:cNvSpPr/>
          <p:nvPr/>
        </p:nvSpPr>
        <p:spPr>
          <a:xfrm>
            <a:off x="6280190" y="3842980"/>
            <a:ext cx="6524863" cy="310158"/>
          </a:xfrm>
          <a:prstGeom prst="rect">
            <a:avLst/>
          </a:prstGeom>
          <a:noFill/>
          <a:ln/>
        </p:spPr>
        <p:txBody>
          <a:bodyPr wrap="none" lIns="0" tIns="0" rIns="0" bIns="0" rtlCol="0" anchor="t"/>
          <a:lstStyle/>
          <a:p>
            <a:pPr marL="0" indent="0" algn="l">
              <a:lnSpc>
                <a:spcPts val="2400"/>
              </a:lnSpc>
              <a:buNone/>
            </a:pPr>
            <a:r>
              <a:rPr lang="en-US" sz="1950" dirty="0">
                <a:solidFill>
                  <a:srgbClr val="FEFEFE"/>
                </a:solidFill>
                <a:latin typeface="Instrument Sans Medium" pitchFamily="34" charset="0"/>
                <a:ea typeface="Instrument Sans Medium" pitchFamily="34" charset="-122"/>
                <a:cs typeface="Instrument Sans Medium" pitchFamily="34" charset="-120"/>
              </a:rPr>
              <a:t>Ciclo completo de procesamiento: 5 procesos integrados</a:t>
            </a:r>
            <a:endParaRPr lang="en-US" sz="1950" dirty="0"/>
          </a:p>
        </p:txBody>
      </p:sp>
      <p:sp>
        <p:nvSpPr>
          <p:cNvPr id="5" name="Text 2"/>
          <p:cNvSpPr/>
          <p:nvPr/>
        </p:nvSpPr>
        <p:spPr>
          <a:xfrm>
            <a:off x="6280190" y="4450794"/>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Una exploración técnica del flujo end-to-end desde la recepción del pedido hasta su entrega final, incluyendo validaciones, estados y sistemas externos.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968710" y="497086"/>
            <a:ext cx="6692979" cy="6692979"/>
          </a:xfrm>
          <a:prstGeom prst="rect">
            <a:avLst/>
          </a:prstGeom>
        </p:spPr>
      </p:pic>
      <p:sp>
        <p:nvSpPr>
          <p:cNvPr id="3" name="Text 0"/>
          <p:cNvSpPr/>
          <p:nvPr/>
        </p:nvSpPr>
        <p:spPr>
          <a:xfrm>
            <a:off x="721638" y="7365921"/>
            <a:ext cx="2931914" cy="366474"/>
          </a:xfrm>
          <a:prstGeom prst="rect">
            <a:avLst/>
          </a:prstGeom>
          <a:noFill/>
          <a:ln/>
        </p:spPr>
        <p:txBody>
          <a:bodyPr wrap="none" lIns="0" tIns="0" rIns="0" bIns="0" rtlCol="0" anchor="t"/>
          <a:lstStyle/>
          <a:p>
            <a:pPr marL="0" indent="0" algn="l">
              <a:lnSpc>
                <a:spcPts val="2850"/>
              </a:lnSpc>
              <a:buNone/>
            </a:pPr>
            <a:endParaRPr lang="en-US" sz="2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82704"/>
            <a:ext cx="5710952" cy="496133"/>
          </a:xfrm>
          <a:prstGeom prst="rect">
            <a:avLst/>
          </a:prstGeom>
          <a:noFill/>
          <a:ln/>
        </p:spPr>
        <p:txBody>
          <a:bodyPr wrap="none" lIns="0" tIns="0" rIns="0" bIns="0" rtlCol="0" anchor="t"/>
          <a:lstStyle/>
          <a:p>
            <a:pPr marL="0" indent="0" algn="l">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Proceso 5: Envío y seguimiento</a:t>
            </a:r>
            <a:endParaRPr lang="en-US" sz="3100" dirty="0"/>
          </a:p>
        </p:txBody>
      </p:sp>
      <p:sp>
        <p:nvSpPr>
          <p:cNvPr id="3" name="Text 1"/>
          <p:cNvSpPr/>
          <p:nvPr/>
        </p:nvSpPr>
        <p:spPr>
          <a:xfrm>
            <a:off x="793790" y="1242298"/>
            <a:ext cx="5490448" cy="297656"/>
          </a:xfrm>
          <a:prstGeom prst="rect">
            <a:avLst/>
          </a:prstGeom>
          <a:noFill/>
          <a:ln/>
        </p:spPr>
        <p:txBody>
          <a:bodyPr wrap="none" lIns="0" tIns="0" rIns="0" bIns="0" rtlCol="0" anchor="t"/>
          <a:lstStyle/>
          <a:p>
            <a:pPr marL="0" indent="0" algn="l">
              <a:lnSpc>
                <a:spcPts val="2300"/>
              </a:lnSpc>
              <a:buNone/>
            </a:pPr>
            <a:r>
              <a:rPr lang="en-US" sz="1850" dirty="0">
                <a:solidFill>
                  <a:srgbClr val="FEFEFE"/>
                </a:solidFill>
                <a:latin typeface="Instrument Sans Medium" pitchFamily="34" charset="0"/>
                <a:ea typeface="Instrument Sans Medium" pitchFamily="34" charset="-122"/>
                <a:cs typeface="Instrument Sans Medium" pitchFamily="34" charset="-120"/>
              </a:rPr>
              <a:t>Coordinación con carrier y tracking en tiempo real</a:t>
            </a:r>
            <a:endParaRPr lang="en-US" sz="1850" dirty="0"/>
          </a:p>
        </p:txBody>
      </p:sp>
      <p:sp>
        <p:nvSpPr>
          <p:cNvPr id="4" name="Text 2"/>
          <p:cNvSpPr/>
          <p:nvPr/>
        </p:nvSpPr>
        <p:spPr>
          <a:xfrm>
            <a:off x="793790" y="1778079"/>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El último proceso coordina con la API del transportista para generar la orden de envío. Se obtiene un </a:t>
            </a:r>
            <a:r>
              <a:rPr lang="en-US" sz="1250" b="1" dirty="0">
                <a:solidFill>
                  <a:srgbClr val="BFBFBF"/>
                </a:solidFill>
                <a:latin typeface="Open Sans" pitchFamily="34" charset="0"/>
                <a:ea typeface="Open Sans" pitchFamily="34" charset="-122"/>
                <a:cs typeface="Open Sans" pitchFamily="34" charset="-120"/>
              </a:rPr>
              <a:t>tracking_id</a:t>
            </a:r>
            <a:r>
              <a:rPr lang="en-US" sz="1250" dirty="0">
                <a:solidFill>
                  <a:srgbClr val="BFBFBF"/>
                </a:solidFill>
                <a:latin typeface="Open Sans" pitchFamily="34" charset="0"/>
                <a:ea typeface="Open Sans" pitchFamily="34" charset="-122"/>
                <a:cs typeface="Open Sans" pitchFamily="34" charset="-120"/>
              </a:rPr>
              <a:t> único que permite al cliente y al sistema monitorear el estado de la entrega hasta el domicilio.</a:t>
            </a:r>
            <a:endParaRPr lang="en-US" sz="1250" dirty="0"/>
          </a:p>
        </p:txBody>
      </p:sp>
      <p:pic>
        <p:nvPicPr>
          <p:cNvPr id="5" name="Image 0" descr="preencoded.png"/>
          <p:cNvPicPr>
            <a:picLocks noChangeAspect="1"/>
          </p:cNvPicPr>
          <p:nvPr/>
        </p:nvPicPr>
        <p:blipFill>
          <a:blip r:embed="rId3"/>
          <a:stretch>
            <a:fillRect/>
          </a:stretch>
        </p:blipFill>
        <p:spPr>
          <a:xfrm>
            <a:off x="793790" y="2464832"/>
            <a:ext cx="6521410" cy="635079"/>
          </a:xfrm>
          <a:prstGeom prst="rect">
            <a:avLst/>
          </a:prstGeom>
        </p:spPr>
      </p:pic>
      <p:sp>
        <p:nvSpPr>
          <p:cNvPr id="6" name="Text 3"/>
          <p:cNvSpPr/>
          <p:nvPr/>
        </p:nvSpPr>
        <p:spPr>
          <a:xfrm>
            <a:off x="952500" y="325862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Selección carrier</a:t>
            </a:r>
            <a:endParaRPr lang="en-US" sz="1550" dirty="0"/>
          </a:p>
        </p:txBody>
      </p:sp>
      <p:sp>
        <p:nvSpPr>
          <p:cNvPr id="7" name="Text 4"/>
          <p:cNvSpPr/>
          <p:nvPr/>
        </p:nvSpPr>
        <p:spPr>
          <a:xfrm>
            <a:off x="952500" y="3601879"/>
            <a:ext cx="6203990"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Algoritmo elige transportista según zona, peso y SLA</a:t>
            </a:r>
            <a:endParaRPr lang="en-US" sz="1250" dirty="0"/>
          </a:p>
        </p:txBody>
      </p:sp>
      <p:pic>
        <p:nvPicPr>
          <p:cNvPr id="8" name="Image 1" descr="preencoded.png"/>
          <p:cNvPicPr>
            <a:picLocks noChangeAspect="1"/>
          </p:cNvPicPr>
          <p:nvPr/>
        </p:nvPicPr>
        <p:blipFill>
          <a:blip r:embed="rId4"/>
          <a:stretch>
            <a:fillRect/>
          </a:stretch>
        </p:blipFill>
        <p:spPr>
          <a:xfrm>
            <a:off x="7315200" y="2464832"/>
            <a:ext cx="6521410" cy="635079"/>
          </a:xfrm>
          <a:prstGeom prst="rect">
            <a:avLst/>
          </a:prstGeom>
        </p:spPr>
      </p:pic>
      <p:sp>
        <p:nvSpPr>
          <p:cNvPr id="9" name="Text 5"/>
          <p:cNvSpPr/>
          <p:nvPr/>
        </p:nvSpPr>
        <p:spPr>
          <a:xfrm>
            <a:off x="7473910" y="325862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Llamada API</a:t>
            </a:r>
            <a:endParaRPr lang="en-US" sz="1550" dirty="0"/>
          </a:p>
        </p:txBody>
      </p:sp>
      <p:sp>
        <p:nvSpPr>
          <p:cNvPr id="10" name="Text 6"/>
          <p:cNvSpPr/>
          <p:nvPr/>
        </p:nvSpPr>
        <p:spPr>
          <a:xfrm>
            <a:off x="7473910" y="3601879"/>
            <a:ext cx="6203990"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POST /carrier/shipment con datos del pedido y destino</a:t>
            </a:r>
            <a:endParaRPr lang="en-US" sz="1250" dirty="0"/>
          </a:p>
        </p:txBody>
      </p:sp>
      <p:pic>
        <p:nvPicPr>
          <p:cNvPr id="11" name="Image 2" descr="preencoded.png"/>
          <p:cNvPicPr>
            <a:picLocks noChangeAspect="1"/>
          </p:cNvPicPr>
          <p:nvPr/>
        </p:nvPicPr>
        <p:blipFill>
          <a:blip r:embed="rId5"/>
          <a:stretch>
            <a:fillRect/>
          </a:stretch>
        </p:blipFill>
        <p:spPr>
          <a:xfrm>
            <a:off x="793790" y="4014668"/>
            <a:ext cx="6521410" cy="635079"/>
          </a:xfrm>
          <a:prstGeom prst="rect">
            <a:avLst/>
          </a:prstGeom>
        </p:spPr>
      </p:pic>
      <p:sp>
        <p:nvSpPr>
          <p:cNvPr id="12" name="Text 7"/>
          <p:cNvSpPr/>
          <p:nvPr/>
        </p:nvSpPr>
        <p:spPr>
          <a:xfrm>
            <a:off x="952500" y="4808458"/>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Tracking ID</a:t>
            </a:r>
            <a:endParaRPr lang="en-US" sz="1550" dirty="0"/>
          </a:p>
        </p:txBody>
      </p:sp>
      <p:sp>
        <p:nvSpPr>
          <p:cNvPr id="13" name="Text 8"/>
          <p:cNvSpPr/>
          <p:nvPr/>
        </p:nvSpPr>
        <p:spPr>
          <a:xfrm>
            <a:off x="952500" y="5151715"/>
            <a:ext cx="6203990"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Carrier retorna tracking_id y label para etiqueta del paquete</a:t>
            </a:r>
            <a:endParaRPr lang="en-US" sz="1250" dirty="0"/>
          </a:p>
        </p:txBody>
      </p:sp>
      <p:pic>
        <p:nvPicPr>
          <p:cNvPr id="14" name="Image 3" descr="preencoded.png"/>
          <p:cNvPicPr>
            <a:picLocks noChangeAspect="1"/>
          </p:cNvPicPr>
          <p:nvPr/>
        </p:nvPicPr>
        <p:blipFill>
          <a:blip r:embed="rId6"/>
          <a:stretch>
            <a:fillRect/>
          </a:stretch>
        </p:blipFill>
        <p:spPr>
          <a:xfrm>
            <a:off x="7315200" y="4014668"/>
            <a:ext cx="6521410" cy="635079"/>
          </a:xfrm>
          <a:prstGeom prst="rect">
            <a:avLst/>
          </a:prstGeom>
        </p:spPr>
      </p:pic>
      <p:sp>
        <p:nvSpPr>
          <p:cNvPr id="15" name="Text 9"/>
          <p:cNvSpPr/>
          <p:nvPr/>
        </p:nvSpPr>
        <p:spPr>
          <a:xfrm>
            <a:off x="7473910" y="4808458"/>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EN_TRANSITO</a:t>
            </a:r>
            <a:endParaRPr lang="en-US" sz="1550" dirty="0"/>
          </a:p>
        </p:txBody>
      </p:sp>
      <p:sp>
        <p:nvSpPr>
          <p:cNvPr id="16" name="Text 10"/>
          <p:cNvSpPr/>
          <p:nvPr/>
        </p:nvSpPr>
        <p:spPr>
          <a:xfrm>
            <a:off x="7473910" y="5151715"/>
            <a:ext cx="6203990"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Estado actualizado. Sistema inicia polling periódico de status</a:t>
            </a:r>
            <a:endParaRPr lang="en-US" sz="1250" dirty="0"/>
          </a:p>
        </p:txBody>
      </p:sp>
      <p:sp>
        <p:nvSpPr>
          <p:cNvPr id="17" name="Text 11"/>
          <p:cNvSpPr/>
          <p:nvPr/>
        </p:nvSpPr>
        <p:spPr>
          <a:xfrm>
            <a:off x="793790" y="5901809"/>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Monitoreo continuo</a:t>
            </a:r>
            <a:endParaRPr lang="en-US" sz="1550" dirty="0"/>
          </a:p>
        </p:txBody>
      </p:sp>
      <p:sp>
        <p:nvSpPr>
          <p:cNvPr id="18" name="Text 12"/>
          <p:cNvSpPr/>
          <p:nvPr/>
        </p:nvSpPr>
        <p:spPr>
          <a:xfrm>
            <a:off x="793790" y="6308527"/>
            <a:ext cx="76707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Polling cada 2 horas a API Carrier</a:t>
            </a:r>
            <a:endParaRPr lang="en-US" sz="1250" dirty="0"/>
          </a:p>
        </p:txBody>
      </p:sp>
      <p:sp>
        <p:nvSpPr>
          <p:cNvPr id="19" name="Text 13"/>
          <p:cNvSpPr/>
          <p:nvPr/>
        </p:nvSpPr>
        <p:spPr>
          <a:xfrm>
            <a:off x="793790" y="6618089"/>
            <a:ext cx="76707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Actualización de estados intermedios</a:t>
            </a:r>
            <a:endParaRPr lang="en-US" sz="1250" dirty="0"/>
          </a:p>
        </p:txBody>
      </p:sp>
      <p:sp>
        <p:nvSpPr>
          <p:cNvPr id="20" name="Text 14"/>
          <p:cNvSpPr/>
          <p:nvPr/>
        </p:nvSpPr>
        <p:spPr>
          <a:xfrm>
            <a:off x="793790" y="6927652"/>
            <a:ext cx="76707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Notificación al cliente cuando estado = ENTREGADO</a:t>
            </a:r>
            <a:endParaRPr lang="en-US" sz="1250" dirty="0"/>
          </a:p>
        </p:txBody>
      </p:sp>
      <p:sp>
        <p:nvSpPr>
          <p:cNvPr id="21" name="Text 15"/>
          <p:cNvSpPr/>
          <p:nvPr/>
        </p:nvSpPr>
        <p:spPr>
          <a:xfrm>
            <a:off x="793790" y="7237214"/>
            <a:ext cx="76707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Cierre automático del pedido a FINALIZADO</a:t>
            </a:r>
            <a:endParaRPr lang="en-US" sz="1250" dirty="0"/>
          </a:p>
        </p:txBody>
      </p:sp>
      <p:sp>
        <p:nvSpPr>
          <p:cNvPr id="22" name="Shape 16"/>
          <p:cNvSpPr/>
          <p:nvPr/>
        </p:nvSpPr>
        <p:spPr>
          <a:xfrm>
            <a:off x="8859322" y="5921693"/>
            <a:ext cx="4984790" cy="928687"/>
          </a:xfrm>
          <a:prstGeom prst="roundRect">
            <a:avLst>
              <a:gd name="adj" fmla="val 2565"/>
            </a:avLst>
          </a:prstGeom>
          <a:solidFill>
            <a:srgbClr val="494904"/>
          </a:solidFill>
          <a:ln/>
        </p:spPr>
        <p:txBody>
          <a:bodyPr/>
          <a:lstStyle/>
          <a:p>
            <a:endParaRPr lang="es-AR"/>
          </a:p>
        </p:txBody>
      </p:sp>
      <p:pic>
        <p:nvPicPr>
          <p:cNvPr id="23" name="Image 4" descr="preencoded.png"/>
          <p:cNvPicPr>
            <a:picLocks noChangeAspect="1"/>
          </p:cNvPicPr>
          <p:nvPr/>
        </p:nvPicPr>
        <p:blipFill>
          <a:blip r:embed="rId7"/>
          <a:stretch>
            <a:fillRect/>
          </a:stretch>
        </p:blipFill>
        <p:spPr>
          <a:xfrm>
            <a:off x="9018032" y="6163985"/>
            <a:ext cx="198358" cy="158710"/>
          </a:xfrm>
          <a:prstGeom prst="rect">
            <a:avLst/>
          </a:prstGeom>
        </p:spPr>
      </p:pic>
      <p:sp>
        <p:nvSpPr>
          <p:cNvPr id="24" name="Text 17"/>
          <p:cNvSpPr/>
          <p:nvPr/>
        </p:nvSpPr>
        <p:spPr>
          <a:xfrm>
            <a:off x="9375100" y="6120051"/>
            <a:ext cx="4310301" cy="508159"/>
          </a:xfrm>
          <a:prstGeom prst="rect">
            <a:avLst/>
          </a:prstGeom>
          <a:noFill/>
          <a:ln/>
        </p:spPr>
        <p:txBody>
          <a:bodyPr wrap="square" lIns="0" tIns="0" rIns="0" bIns="0" rtlCol="0" anchor="t"/>
          <a:lstStyle/>
          <a:p>
            <a:pPr marL="0" indent="0" algn="l">
              <a:lnSpc>
                <a:spcPts val="2000"/>
              </a:lnSpc>
              <a:buNone/>
            </a:pPr>
            <a:r>
              <a:rPr lang="en-US" sz="1250" b="1" dirty="0">
                <a:solidFill>
                  <a:srgbClr val="FFFFFF"/>
                </a:solidFill>
                <a:latin typeface="Open Sans" pitchFamily="34" charset="0"/>
                <a:ea typeface="Open Sans" pitchFamily="34" charset="-122"/>
                <a:cs typeface="Open Sans" pitchFamily="34" charset="-120"/>
              </a:rPr>
              <a:t>Notificación cliente:</a:t>
            </a:r>
            <a:r>
              <a:rPr lang="en-US" sz="1250" dirty="0">
                <a:solidFill>
                  <a:srgbClr val="FFFFFF"/>
                </a:solidFill>
                <a:latin typeface="Open Sans" pitchFamily="34" charset="0"/>
                <a:ea typeface="Open Sans" pitchFamily="34" charset="-122"/>
                <a:cs typeface="Open Sans" pitchFamily="34" charset="-120"/>
              </a:rPr>
              <a:t> Email con tracking_id y link para seguimiento en tiempo real</a:t>
            </a:r>
            <a:endParaRPr lang="en-US" sz="1250" dirty="0"/>
          </a:p>
        </p:txBody>
      </p:sp>
      <p:sp>
        <p:nvSpPr>
          <p:cNvPr id="25" name="Text 18"/>
          <p:cNvSpPr/>
          <p:nvPr/>
        </p:nvSpPr>
        <p:spPr>
          <a:xfrm>
            <a:off x="8859322" y="7028974"/>
            <a:ext cx="1984653" cy="248007"/>
          </a:xfrm>
          <a:prstGeom prst="rect">
            <a:avLst/>
          </a:prstGeom>
          <a:noFill/>
          <a:ln/>
        </p:spPr>
        <p:txBody>
          <a:bodyPr wrap="none" lIns="0" tIns="0" rIns="0" bIns="0" rtlCol="0" anchor="t"/>
          <a:lstStyle/>
          <a:p>
            <a:pPr marL="0" indent="0" algn="l">
              <a:lnSpc>
                <a:spcPts val="1950"/>
              </a:lnSpc>
              <a:buNone/>
            </a:pP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3" name="Text 0"/>
          <p:cNvSpPr/>
          <p:nvPr/>
        </p:nvSpPr>
        <p:spPr>
          <a:xfrm>
            <a:off x="793790" y="6365915"/>
            <a:ext cx="4961811" cy="620078"/>
          </a:xfrm>
          <a:prstGeom prst="rect">
            <a:avLst/>
          </a:prstGeom>
          <a:noFill/>
          <a:ln/>
        </p:spPr>
        <p:txBody>
          <a:bodyPr wrap="none" lIns="0" tIns="0" rIns="0" bIns="0" rtlCol="0" anchor="t"/>
          <a:lstStyle/>
          <a:p>
            <a:pPr marL="0" indent="0" algn="l">
              <a:lnSpc>
                <a:spcPts val="4850"/>
              </a:lnSpc>
              <a:buNone/>
            </a:pPr>
            <a:endParaRPr lang="en-US" sz="3900" dirty="0"/>
          </a:p>
        </p:txBody>
      </p:sp>
      <p:pic>
        <p:nvPicPr>
          <p:cNvPr id="5" name="Imagen 4">
            <a:extLst>
              <a:ext uri="{FF2B5EF4-FFF2-40B4-BE49-F238E27FC236}">
                <a16:creationId xmlns:a16="http://schemas.microsoft.com/office/drawing/2014/main" id="{CCEC7813-AB17-8BA0-6920-D83DCDB6BA13}"/>
              </a:ext>
            </a:extLst>
          </p:cNvPr>
          <p:cNvPicPr>
            <a:picLocks noChangeAspect="1"/>
          </p:cNvPicPr>
          <p:nvPr/>
        </p:nvPicPr>
        <p:blipFill>
          <a:blip r:embed="rId3"/>
          <a:stretch>
            <a:fillRect/>
          </a:stretch>
        </p:blipFill>
        <p:spPr>
          <a:xfrm>
            <a:off x="3691074" y="748457"/>
            <a:ext cx="7248251" cy="67326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51617" y="511731"/>
            <a:ext cx="4953000" cy="6663928"/>
          </a:xfrm>
          <a:prstGeom prst="rect">
            <a:avLst/>
          </a:prstGeom>
        </p:spPr>
      </p:pic>
      <p:sp>
        <p:nvSpPr>
          <p:cNvPr id="3" name="Text 0"/>
          <p:cNvSpPr/>
          <p:nvPr/>
        </p:nvSpPr>
        <p:spPr>
          <a:xfrm>
            <a:off x="8432721" y="485418"/>
            <a:ext cx="5653564" cy="187643"/>
          </a:xfrm>
          <a:prstGeom prst="rect">
            <a:avLst/>
          </a:prstGeom>
          <a:noFill/>
          <a:ln/>
        </p:spPr>
        <p:txBody>
          <a:bodyPr wrap="none" lIns="0" tIns="0" rIns="0" bIns="0" rtlCol="0" anchor="t"/>
          <a:lstStyle/>
          <a:p>
            <a:pPr marL="0" indent="0" algn="l">
              <a:lnSpc>
                <a:spcPts val="1450"/>
              </a:lnSpc>
              <a:buNone/>
            </a:pPr>
            <a:endParaRPr lang="en-US" sz="900" dirty="0"/>
          </a:p>
        </p:txBody>
      </p:sp>
      <p:sp>
        <p:nvSpPr>
          <p:cNvPr id="4" name="Text 1"/>
          <p:cNvSpPr/>
          <p:nvPr/>
        </p:nvSpPr>
        <p:spPr>
          <a:xfrm>
            <a:off x="551617" y="7483197"/>
            <a:ext cx="2930723" cy="366355"/>
          </a:xfrm>
          <a:prstGeom prst="rect">
            <a:avLst/>
          </a:prstGeom>
          <a:noFill/>
          <a:ln/>
        </p:spPr>
        <p:txBody>
          <a:bodyPr wrap="none" lIns="0" tIns="0" rIns="0" bIns="0" rtlCol="0" anchor="t"/>
          <a:lstStyle/>
          <a:p>
            <a:pPr marL="0" indent="0" algn="l">
              <a:lnSpc>
                <a:spcPts val="2850"/>
              </a:lnSpc>
              <a:buNone/>
            </a:pPr>
            <a:endParaRPr lang="en-US" sz="2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67477"/>
            <a:ext cx="5692259" cy="496133"/>
          </a:xfrm>
          <a:prstGeom prst="rect">
            <a:avLst/>
          </a:prstGeom>
          <a:noFill/>
          <a:ln/>
        </p:spPr>
        <p:txBody>
          <a:bodyPr wrap="none" lIns="0" tIns="0" rIns="0" bIns="0" rtlCol="0" anchor="t"/>
          <a:lstStyle/>
          <a:p>
            <a:pPr marL="0" indent="0" algn="l">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Contexto y alcance del sistema</a:t>
            </a:r>
            <a:endParaRPr lang="en-US" sz="3100" dirty="0"/>
          </a:p>
        </p:txBody>
      </p:sp>
      <p:sp>
        <p:nvSpPr>
          <p:cNvPr id="3" name="Text 1"/>
          <p:cNvSpPr/>
          <p:nvPr/>
        </p:nvSpPr>
        <p:spPr>
          <a:xfrm>
            <a:off x="793790" y="1660446"/>
            <a:ext cx="3764756" cy="297656"/>
          </a:xfrm>
          <a:prstGeom prst="rect">
            <a:avLst/>
          </a:prstGeom>
          <a:noFill/>
          <a:ln/>
        </p:spPr>
        <p:txBody>
          <a:bodyPr wrap="none" lIns="0" tIns="0" rIns="0" bIns="0" rtlCol="0" anchor="t"/>
          <a:lstStyle/>
          <a:p>
            <a:pPr marL="0" indent="0" algn="l">
              <a:lnSpc>
                <a:spcPts val="2300"/>
              </a:lnSpc>
              <a:buNone/>
            </a:pPr>
            <a:r>
              <a:rPr lang="en-US" sz="1850" dirty="0">
                <a:solidFill>
                  <a:srgbClr val="FEFEFE"/>
                </a:solidFill>
                <a:latin typeface="Instrument Sans Medium" pitchFamily="34" charset="0"/>
                <a:ea typeface="Instrument Sans Medium" pitchFamily="34" charset="-122"/>
                <a:cs typeface="Instrument Sans Medium" pitchFamily="34" charset="-120"/>
              </a:rPr>
              <a:t>¿Qué cubre esta implementación?</a:t>
            </a:r>
            <a:endParaRPr lang="en-US" sz="1850" dirty="0"/>
          </a:p>
        </p:txBody>
      </p:sp>
      <p:sp>
        <p:nvSpPr>
          <p:cNvPr id="4" name="Text 2"/>
          <p:cNvSpPr/>
          <p:nvPr/>
        </p:nvSpPr>
        <p:spPr>
          <a:xfrm>
            <a:off x="793790" y="2116812"/>
            <a:ext cx="7670721" cy="762238"/>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Este sistema gestiona el ciclo completo de pedidos online, orquestando cinco procesos críticos que van desde la validación inicial hasta la entrega al cliente. Cada proceso mantiene su propia lógica de negocio y se comunica mediante estados bien definidos.</a:t>
            </a:r>
            <a:endParaRPr lang="en-US" sz="1250" dirty="0"/>
          </a:p>
        </p:txBody>
      </p:sp>
      <p:sp>
        <p:nvSpPr>
          <p:cNvPr id="5" name="Text 3"/>
          <p:cNvSpPr/>
          <p:nvPr/>
        </p:nvSpPr>
        <p:spPr>
          <a:xfrm>
            <a:off x="793790" y="3037761"/>
            <a:ext cx="2851071"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Supuestos técnicos principales</a:t>
            </a:r>
            <a:endParaRPr lang="en-US" sz="1550" dirty="0"/>
          </a:p>
        </p:txBody>
      </p:sp>
      <p:sp>
        <p:nvSpPr>
          <p:cNvPr id="6" name="Text 4"/>
          <p:cNvSpPr/>
          <p:nvPr/>
        </p:nvSpPr>
        <p:spPr>
          <a:xfrm>
            <a:off x="793790" y="3444478"/>
            <a:ext cx="76707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Métodos de pago: tarjeta de crédito y transferencia bancaria</a:t>
            </a:r>
            <a:endParaRPr lang="en-US" sz="1250" dirty="0"/>
          </a:p>
        </p:txBody>
      </p:sp>
      <p:sp>
        <p:nvSpPr>
          <p:cNvPr id="7" name="Text 5"/>
          <p:cNvSpPr/>
          <p:nvPr/>
        </p:nvSpPr>
        <p:spPr>
          <a:xfrm>
            <a:off x="793790" y="3754041"/>
            <a:ext cx="76707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Modalidad de envío exclusiva a domicilio</a:t>
            </a:r>
            <a:endParaRPr lang="en-US" sz="1250" dirty="0"/>
          </a:p>
        </p:txBody>
      </p:sp>
      <p:sp>
        <p:nvSpPr>
          <p:cNvPr id="8" name="Text 6"/>
          <p:cNvSpPr/>
          <p:nvPr/>
        </p:nvSpPr>
        <p:spPr>
          <a:xfrm>
            <a:off x="793790" y="4063603"/>
            <a:ext cx="76707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Inventario simulado con reservas temporales</a:t>
            </a:r>
            <a:endParaRPr lang="en-US" sz="1250" dirty="0"/>
          </a:p>
        </p:txBody>
      </p:sp>
      <p:sp>
        <p:nvSpPr>
          <p:cNvPr id="9" name="Text 7"/>
          <p:cNvSpPr/>
          <p:nvPr/>
        </p:nvSpPr>
        <p:spPr>
          <a:xfrm>
            <a:off x="793790" y="4373166"/>
            <a:ext cx="76707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Integración con APIs externas (Banco y Carrier)</a:t>
            </a:r>
            <a:endParaRPr lang="en-US" sz="1250" dirty="0"/>
          </a:p>
        </p:txBody>
      </p:sp>
      <p:sp>
        <p:nvSpPr>
          <p:cNvPr id="10" name="Text 8"/>
          <p:cNvSpPr/>
          <p:nvPr/>
        </p:nvSpPr>
        <p:spPr>
          <a:xfrm>
            <a:off x="793790" y="4682728"/>
            <a:ext cx="7670721"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Sistema de notificaciones automáticas al cliente</a:t>
            </a:r>
            <a:endParaRPr lang="en-US" sz="1250" dirty="0"/>
          </a:p>
        </p:txBody>
      </p:sp>
      <p:pic>
        <p:nvPicPr>
          <p:cNvPr id="11" name="Image 0" descr="preencoded.png"/>
          <p:cNvPicPr>
            <a:picLocks noChangeAspect="1"/>
          </p:cNvPicPr>
          <p:nvPr/>
        </p:nvPicPr>
        <p:blipFill>
          <a:blip r:embed="rId3"/>
          <a:stretch>
            <a:fillRect/>
          </a:stretch>
        </p:blipFill>
        <p:spPr>
          <a:xfrm>
            <a:off x="8859322" y="1680329"/>
            <a:ext cx="3987760" cy="3987760"/>
          </a:xfrm>
          <a:prstGeom prst="rect">
            <a:avLst/>
          </a:prstGeom>
        </p:spPr>
      </p:pic>
      <p:sp>
        <p:nvSpPr>
          <p:cNvPr id="12" name="Shape 9"/>
          <p:cNvSpPr/>
          <p:nvPr/>
        </p:nvSpPr>
        <p:spPr>
          <a:xfrm>
            <a:off x="8859322" y="5846683"/>
            <a:ext cx="4984790" cy="1436846"/>
          </a:xfrm>
          <a:prstGeom prst="roundRect">
            <a:avLst>
              <a:gd name="adj" fmla="val 1658"/>
            </a:avLst>
          </a:prstGeom>
          <a:solidFill>
            <a:srgbClr val="494904"/>
          </a:solidFill>
          <a:ln/>
        </p:spPr>
        <p:txBody>
          <a:bodyPr/>
          <a:lstStyle/>
          <a:p>
            <a:endParaRPr lang="es-AR"/>
          </a:p>
        </p:txBody>
      </p:sp>
      <p:pic>
        <p:nvPicPr>
          <p:cNvPr id="13" name="Image 1" descr="preencoded.png"/>
          <p:cNvPicPr>
            <a:picLocks noChangeAspect="1"/>
          </p:cNvPicPr>
          <p:nvPr/>
        </p:nvPicPr>
        <p:blipFill>
          <a:blip r:embed="rId4"/>
          <a:stretch>
            <a:fillRect/>
          </a:stretch>
        </p:blipFill>
        <p:spPr>
          <a:xfrm>
            <a:off x="9018032" y="6088975"/>
            <a:ext cx="198358" cy="158710"/>
          </a:xfrm>
          <a:prstGeom prst="rect">
            <a:avLst/>
          </a:prstGeom>
        </p:spPr>
      </p:pic>
      <p:sp>
        <p:nvSpPr>
          <p:cNvPr id="14" name="Text 10"/>
          <p:cNvSpPr/>
          <p:nvPr/>
        </p:nvSpPr>
        <p:spPr>
          <a:xfrm>
            <a:off x="9375100" y="6045041"/>
            <a:ext cx="4310301" cy="1016318"/>
          </a:xfrm>
          <a:prstGeom prst="rect">
            <a:avLst/>
          </a:prstGeom>
          <a:noFill/>
          <a:ln/>
        </p:spPr>
        <p:txBody>
          <a:bodyPr wrap="square" lIns="0" tIns="0" rIns="0" bIns="0" rtlCol="0" anchor="t"/>
          <a:lstStyle/>
          <a:p>
            <a:pPr marL="0" indent="0" algn="l">
              <a:lnSpc>
                <a:spcPts val="2000"/>
              </a:lnSpc>
              <a:buNone/>
            </a:pPr>
            <a:r>
              <a:rPr lang="en-US" sz="1250" b="1" dirty="0">
                <a:solidFill>
                  <a:srgbClr val="FFFFFF"/>
                </a:solidFill>
                <a:latin typeface="Open Sans" pitchFamily="34" charset="0"/>
                <a:ea typeface="Open Sans" pitchFamily="34" charset="-122"/>
                <a:cs typeface="Open Sans" pitchFamily="34" charset="-120"/>
              </a:rPr>
              <a:t>Objetivo del documento:</a:t>
            </a:r>
            <a:r>
              <a:rPr lang="en-US" sz="1250" dirty="0">
                <a:solidFill>
                  <a:srgbClr val="FFFFFF"/>
                </a:solidFill>
                <a:latin typeface="Open Sans" pitchFamily="34" charset="0"/>
                <a:ea typeface="Open Sans" pitchFamily="34" charset="-122"/>
                <a:cs typeface="Open Sans" pitchFamily="34" charset="-120"/>
              </a:rPr>
              <a:t> Proporcionar una visión técnica clara de cómo cada proceso maneja datos, transiciones de estado y comunicación con sistemas externos.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16236"/>
            <a:ext cx="5050155" cy="620078"/>
          </a:xfrm>
          <a:prstGeom prst="rect">
            <a:avLst/>
          </a:prstGeom>
          <a:noFill/>
          <a:ln/>
        </p:spPr>
        <p:txBody>
          <a:bodyPr wrap="none" lIns="0" tIns="0" rIns="0" bIns="0" rtlCol="0" anchor="t"/>
          <a:lstStyle/>
          <a:p>
            <a:pPr marL="0" indent="0" algn="l">
              <a:lnSpc>
                <a:spcPts val="4850"/>
              </a:lnSpc>
              <a:buNone/>
            </a:pPr>
            <a:r>
              <a:rPr lang="en-US" sz="3900" dirty="0">
                <a:solidFill>
                  <a:srgbClr val="FEFEFE"/>
                </a:solidFill>
                <a:latin typeface="Instrument Sans Medium" pitchFamily="34" charset="0"/>
                <a:ea typeface="Instrument Sans Medium" pitchFamily="34" charset="-122"/>
                <a:cs typeface="Instrument Sans Medium" pitchFamily="34" charset="-120"/>
              </a:rPr>
              <a:t>Mapa general del flujo</a:t>
            </a:r>
            <a:endParaRPr lang="en-US" sz="3900" dirty="0"/>
          </a:p>
        </p:txBody>
      </p:sp>
      <p:sp>
        <p:nvSpPr>
          <p:cNvPr id="3" name="Text 1"/>
          <p:cNvSpPr/>
          <p:nvPr/>
        </p:nvSpPr>
        <p:spPr>
          <a:xfrm>
            <a:off x="793790" y="233314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El diagrama ilustra los cinco procesos principales y sus interacciones con sistemas externos. Cada caja representa un módulo independiente que mantiene el estado del pedido y coordina con los servicios necesarios para avanzar al siguiente paso.</a:t>
            </a:r>
            <a:endParaRPr lang="en-US" sz="1550" dirty="0"/>
          </a:p>
        </p:txBody>
      </p:sp>
      <p:sp>
        <p:nvSpPr>
          <p:cNvPr id="4" name="Shape 2"/>
          <p:cNvSpPr/>
          <p:nvPr/>
        </p:nvSpPr>
        <p:spPr>
          <a:xfrm>
            <a:off x="793790" y="3489127"/>
            <a:ext cx="4215289" cy="1464112"/>
          </a:xfrm>
          <a:prstGeom prst="roundRect">
            <a:avLst>
              <a:gd name="adj" fmla="val 7495"/>
            </a:avLst>
          </a:prstGeom>
          <a:solidFill>
            <a:srgbClr val="1F1F1F"/>
          </a:solidFill>
          <a:ln/>
        </p:spPr>
        <p:txBody>
          <a:bodyPr/>
          <a:lstStyle/>
          <a:p>
            <a:endParaRPr lang="es-AR"/>
          </a:p>
        </p:txBody>
      </p:sp>
      <p:sp>
        <p:nvSpPr>
          <p:cNvPr id="5" name="Shape 3"/>
          <p:cNvSpPr/>
          <p:nvPr/>
        </p:nvSpPr>
        <p:spPr>
          <a:xfrm>
            <a:off x="793790" y="3466267"/>
            <a:ext cx="4215289" cy="91440"/>
          </a:xfrm>
          <a:prstGeom prst="roundRect">
            <a:avLst>
              <a:gd name="adj" fmla="val 32558"/>
            </a:avLst>
          </a:prstGeom>
          <a:solidFill>
            <a:srgbClr val="F5F547"/>
          </a:solidFill>
          <a:ln/>
        </p:spPr>
        <p:txBody>
          <a:bodyPr/>
          <a:lstStyle/>
          <a:p>
            <a:endParaRPr lang="es-AR"/>
          </a:p>
        </p:txBody>
      </p:sp>
      <p:sp>
        <p:nvSpPr>
          <p:cNvPr id="6" name="Shape 4"/>
          <p:cNvSpPr/>
          <p:nvPr/>
        </p:nvSpPr>
        <p:spPr>
          <a:xfrm>
            <a:off x="2603778" y="3191470"/>
            <a:ext cx="595313" cy="595313"/>
          </a:xfrm>
          <a:prstGeom prst="roundRect">
            <a:avLst>
              <a:gd name="adj" fmla="val 153600"/>
            </a:avLst>
          </a:prstGeom>
          <a:solidFill>
            <a:srgbClr val="F5F547"/>
          </a:solidFill>
          <a:ln/>
        </p:spPr>
        <p:txBody>
          <a:bodyPr/>
          <a:lstStyle/>
          <a:p>
            <a:endParaRPr lang="es-AR"/>
          </a:p>
        </p:txBody>
      </p:sp>
      <p:sp>
        <p:nvSpPr>
          <p:cNvPr id="7" name="Text 5"/>
          <p:cNvSpPr/>
          <p:nvPr/>
        </p:nvSpPr>
        <p:spPr>
          <a:xfrm>
            <a:off x="2782372" y="3340298"/>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1</a:t>
            </a:r>
            <a:endParaRPr lang="en-US" sz="1850" dirty="0"/>
          </a:p>
        </p:txBody>
      </p:sp>
      <p:sp>
        <p:nvSpPr>
          <p:cNvPr id="8" name="Text 6"/>
          <p:cNvSpPr/>
          <p:nvPr/>
        </p:nvSpPr>
        <p:spPr>
          <a:xfrm>
            <a:off x="1015008" y="39852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Recepción</a:t>
            </a:r>
            <a:endParaRPr lang="en-US" sz="1950" dirty="0"/>
          </a:p>
        </p:txBody>
      </p:sp>
      <p:sp>
        <p:nvSpPr>
          <p:cNvPr id="9" name="Text 7"/>
          <p:cNvSpPr/>
          <p:nvPr/>
        </p:nvSpPr>
        <p:spPr>
          <a:xfrm>
            <a:off x="1015008" y="4414480"/>
            <a:ext cx="3772853" cy="317540"/>
          </a:xfrm>
          <a:prstGeom prst="rect">
            <a:avLst/>
          </a:prstGeom>
          <a:noFill/>
          <a:ln/>
        </p:spPr>
        <p:txBody>
          <a:bodyPr wrap="non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Validación inicial y encolamiento</a:t>
            </a:r>
            <a:endParaRPr lang="en-US" sz="1550" dirty="0"/>
          </a:p>
        </p:txBody>
      </p:sp>
      <p:sp>
        <p:nvSpPr>
          <p:cNvPr id="10" name="Shape 8"/>
          <p:cNvSpPr/>
          <p:nvPr/>
        </p:nvSpPr>
        <p:spPr>
          <a:xfrm>
            <a:off x="5207437" y="3489127"/>
            <a:ext cx="4215408" cy="1464112"/>
          </a:xfrm>
          <a:prstGeom prst="roundRect">
            <a:avLst>
              <a:gd name="adj" fmla="val 7495"/>
            </a:avLst>
          </a:prstGeom>
          <a:solidFill>
            <a:srgbClr val="1F1F1F"/>
          </a:solidFill>
          <a:ln/>
        </p:spPr>
        <p:txBody>
          <a:bodyPr/>
          <a:lstStyle/>
          <a:p>
            <a:endParaRPr lang="es-AR"/>
          </a:p>
        </p:txBody>
      </p:sp>
      <p:sp>
        <p:nvSpPr>
          <p:cNvPr id="11" name="Shape 9"/>
          <p:cNvSpPr/>
          <p:nvPr/>
        </p:nvSpPr>
        <p:spPr>
          <a:xfrm>
            <a:off x="5207437" y="3466267"/>
            <a:ext cx="4215408" cy="91440"/>
          </a:xfrm>
          <a:prstGeom prst="roundRect">
            <a:avLst>
              <a:gd name="adj" fmla="val 32558"/>
            </a:avLst>
          </a:prstGeom>
          <a:solidFill>
            <a:srgbClr val="F5F547"/>
          </a:solidFill>
          <a:ln/>
        </p:spPr>
        <p:txBody>
          <a:bodyPr/>
          <a:lstStyle/>
          <a:p>
            <a:endParaRPr lang="es-AR"/>
          </a:p>
        </p:txBody>
      </p:sp>
      <p:sp>
        <p:nvSpPr>
          <p:cNvPr id="12" name="Shape 10"/>
          <p:cNvSpPr/>
          <p:nvPr/>
        </p:nvSpPr>
        <p:spPr>
          <a:xfrm>
            <a:off x="7017425" y="3191470"/>
            <a:ext cx="595313" cy="595313"/>
          </a:xfrm>
          <a:prstGeom prst="roundRect">
            <a:avLst>
              <a:gd name="adj" fmla="val 153600"/>
            </a:avLst>
          </a:prstGeom>
          <a:solidFill>
            <a:srgbClr val="F5F547"/>
          </a:solidFill>
          <a:ln/>
        </p:spPr>
        <p:txBody>
          <a:bodyPr/>
          <a:lstStyle/>
          <a:p>
            <a:endParaRPr lang="es-AR"/>
          </a:p>
        </p:txBody>
      </p:sp>
      <p:sp>
        <p:nvSpPr>
          <p:cNvPr id="13" name="Text 11"/>
          <p:cNvSpPr/>
          <p:nvPr/>
        </p:nvSpPr>
        <p:spPr>
          <a:xfrm>
            <a:off x="7196018" y="3340298"/>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2</a:t>
            </a:r>
            <a:endParaRPr lang="en-US" sz="1850" dirty="0"/>
          </a:p>
        </p:txBody>
      </p:sp>
      <p:sp>
        <p:nvSpPr>
          <p:cNvPr id="14" name="Text 12"/>
          <p:cNvSpPr/>
          <p:nvPr/>
        </p:nvSpPr>
        <p:spPr>
          <a:xfrm>
            <a:off x="5428655" y="39852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Disponibilidad</a:t>
            </a:r>
            <a:endParaRPr lang="en-US" sz="1950" dirty="0"/>
          </a:p>
        </p:txBody>
      </p:sp>
      <p:sp>
        <p:nvSpPr>
          <p:cNvPr id="15" name="Text 13"/>
          <p:cNvSpPr/>
          <p:nvPr/>
        </p:nvSpPr>
        <p:spPr>
          <a:xfrm>
            <a:off x="5428655" y="4414480"/>
            <a:ext cx="3772972" cy="317540"/>
          </a:xfrm>
          <a:prstGeom prst="rect">
            <a:avLst/>
          </a:prstGeom>
          <a:noFill/>
          <a:ln/>
        </p:spPr>
        <p:txBody>
          <a:bodyPr wrap="non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Consulta y reserva en inventario</a:t>
            </a:r>
            <a:endParaRPr lang="en-US" sz="1550" dirty="0"/>
          </a:p>
        </p:txBody>
      </p:sp>
      <p:sp>
        <p:nvSpPr>
          <p:cNvPr id="16" name="Shape 14"/>
          <p:cNvSpPr/>
          <p:nvPr/>
        </p:nvSpPr>
        <p:spPr>
          <a:xfrm>
            <a:off x="9621203" y="3489127"/>
            <a:ext cx="4215289" cy="1464112"/>
          </a:xfrm>
          <a:prstGeom prst="roundRect">
            <a:avLst>
              <a:gd name="adj" fmla="val 7495"/>
            </a:avLst>
          </a:prstGeom>
          <a:solidFill>
            <a:srgbClr val="1F1F1F"/>
          </a:solidFill>
          <a:ln/>
        </p:spPr>
        <p:txBody>
          <a:bodyPr/>
          <a:lstStyle/>
          <a:p>
            <a:endParaRPr lang="es-AR"/>
          </a:p>
        </p:txBody>
      </p:sp>
      <p:sp>
        <p:nvSpPr>
          <p:cNvPr id="17" name="Shape 15"/>
          <p:cNvSpPr/>
          <p:nvPr/>
        </p:nvSpPr>
        <p:spPr>
          <a:xfrm>
            <a:off x="9621203" y="3466267"/>
            <a:ext cx="4215289" cy="91440"/>
          </a:xfrm>
          <a:prstGeom prst="roundRect">
            <a:avLst>
              <a:gd name="adj" fmla="val 32558"/>
            </a:avLst>
          </a:prstGeom>
          <a:solidFill>
            <a:srgbClr val="F5F547"/>
          </a:solidFill>
          <a:ln/>
        </p:spPr>
        <p:txBody>
          <a:bodyPr/>
          <a:lstStyle/>
          <a:p>
            <a:endParaRPr lang="es-AR"/>
          </a:p>
        </p:txBody>
      </p:sp>
      <p:sp>
        <p:nvSpPr>
          <p:cNvPr id="18" name="Shape 16"/>
          <p:cNvSpPr/>
          <p:nvPr/>
        </p:nvSpPr>
        <p:spPr>
          <a:xfrm>
            <a:off x="11431191" y="3191470"/>
            <a:ext cx="595313" cy="595313"/>
          </a:xfrm>
          <a:prstGeom prst="roundRect">
            <a:avLst>
              <a:gd name="adj" fmla="val 153600"/>
            </a:avLst>
          </a:prstGeom>
          <a:solidFill>
            <a:srgbClr val="F5F547"/>
          </a:solidFill>
          <a:ln/>
        </p:spPr>
        <p:txBody>
          <a:bodyPr/>
          <a:lstStyle/>
          <a:p>
            <a:endParaRPr lang="es-AR"/>
          </a:p>
        </p:txBody>
      </p:sp>
      <p:sp>
        <p:nvSpPr>
          <p:cNvPr id="19" name="Text 17"/>
          <p:cNvSpPr/>
          <p:nvPr/>
        </p:nvSpPr>
        <p:spPr>
          <a:xfrm>
            <a:off x="11609784" y="3340298"/>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3</a:t>
            </a:r>
            <a:endParaRPr lang="en-US" sz="1850" dirty="0"/>
          </a:p>
        </p:txBody>
      </p:sp>
      <p:sp>
        <p:nvSpPr>
          <p:cNvPr id="20" name="Text 18"/>
          <p:cNvSpPr/>
          <p:nvPr/>
        </p:nvSpPr>
        <p:spPr>
          <a:xfrm>
            <a:off x="9842421" y="398526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Pago</a:t>
            </a:r>
            <a:endParaRPr lang="en-US" sz="1950" dirty="0"/>
          </a:p>
        </p:txBody>
      </p:sp>
      <p:sp>
        <p:nvSpPr>
          <p:cNvPr id="21" name="Text 19"/>
          <p:cNvSpPr/>
          <p:nvPr/>
        </p:nvSpPr>
        <p:spPr>
          <a:xfrm>
            <a:off x="9842421" y="4414480"/>
            <a:ext cx="3772853" cy="317540"/>
          </a:xfrm>
          <a:prstGeom prst="rect">
            <a:avLst/>
          </a:prstGeom>
          <a:noFill/>
          <a:ln/>
        </p:spPr>
        <p:txBody>
          <a:bodyPr wrap="non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Autorización con API Banco</a:t>
            </a:r>
            <a:endParaRPr lang="en-US" sz="1550" dirty="0"/>
          </a:p>
        </p:txBody>
      </p:sp>
      <p:sp>
        <p:nvSpPr>
          <p:cNvPr id="22" name="Shape 20"/>
          <p:cNvSpPr/>
          <p:nvPr/>
        </p:nvSpPr>
        <p:spPr>
          <a:xfrm>
            <a:off x="793790" y="5449252"/>
            <a:ext cx="6422112" cy="1464112"/>
          </a:xfrm>
          <a:prstGeom prst="roundRect">
            <a:avLst>
              <a:gd name="adj" fmla="val 7495"/>
            </a:avLst>
          </a:prstGeom>
          <a:solidFill>
            <a:srgbClr val="1F1F1F"/>
          </a:solidFill>
          <a:ln/>
        </p:spPr>
        <p:txBody>
          <a:bodyPr/>
          <a:lstStyle/>
          <a:p>
            <a:endParaRPr lang="es-AR"/>
          </a:p>
        </p:txBody>
      </p:sp>
      <p:sp>
        <p:nvSpPr>
          <p:cNvPr id="23" name="Shape 21"/>
          <p:cNvSpPr/>
          <p:nvPr/>
        </p:nvSpPr>
        <p:spPr>
          <a:xfrm>
            <a:off x="793790" y="5426393"/>
            <a:ext cx="6422112" cy="91440"/>
          </a:xfrm>
          <a:prstGeom prst="roundRect">
            <a:avLst>
              <a:gd name="adj" fmla="val 32558"/>
            </a:avLst>
          </a:prstGeom>
          <a:solidFill>
            <a:srgbClr val="F5F547"/>
          </a:solidFill>
          <a:ln/>
        </p:spPr>
        <p:txBody>
          <a:bodyPr/>
          <a:lstStyle/>
          <a:p>
            <a:endParaRPr lang="es-AR"/>
          </a:p>
        </p:txBody>
      </p:sp>
      <p:sp>
        <p:nvSpPr>
          <p:cNvPr id="24" name="Shape 22"/>
          <p:cNvSpPr/>
          <p:nvPr/>
        </p:nvSpPr>
        <p:spPr>
          <a:xfrm>
            <a:off x="3707130" y="5151596"/>
            <a:ext cx="595313" cy="595313"/>
          </a:xfrm>
          <a:prstGeom prst="roundRect">
            <a:avLst>
              <a:gd name="adj" fmla="val 153600"/>
            </a:avLst>
          </a:prstGeom>
          <a:solidFill>
            <a:srgbClr val="F5F547"/>
          </a:solidFill>
          <a:ln/>
        </p:spPr>
        <p:txBody>
          <a:bodyPr/>
          <a:lstStyle/>
          <a:p>
            <a:endParaRPr lang="es-AR"/>
          </a:p>
        </p:txBody>
      </p:sp>
      <p:sp>
        <p:nvSpPr>
          <p:cNvPr id="25" name="Text 23"/>
          <p:cNvSpPr/>
          <p:nvPr/>
        </p:nvSpPr>
        <p:spPr>
          <a:xfrm>
            <a:off x="3885724" y="5300424"/>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4</a:t>
            </a:r>
            <a:endParaRPr lang="en-US" sz="1850" dirty="0"/>
          </a:p>
        </p:txBody>
      </p:sp>
      <p:sp>
        <p:nvSpPr>
          <p:cNvPr id="26" name="Text 24"/>
          <p:cNvSpPr/>
          <p:nvPr/>
        </p:nvSpPr>
        <p:spPr>
          <a:xfrm>
            <a:off x="1015008" y="59453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Preparación</a:t>
            </a:r>
            <a:endParaRPr lang="en-US" sz="1950" dirty="0"/>
          </a:p>
        </p:txBody>
      </p:sp>
      <p:sp>
        <p:nvSpPr>
          <p:cNvPr id="27" name="Text 25"/>
          <p:cNvSpPr/>
          <p:nvPr/>
        </p:nvSpPr>
        <p:spPr>
          <a:xfrm>
            <a:off x="1015008" y="6374606"/>
            <a:ext cx="5979676" cy="317540"/>
          </a:xfrm>
          <a:prstGeom prst="rect">
            <a:avLst/>
          </a:prstGeom>
          <a:noFill/>
          <a:ln/>
        </p:spPr>
        <p:txBody>
          <a:bodyPr wrap="non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Picking y confirmación física</a:t>
            </a:r>
            <a:endParaRPr lang="en-US" sz="1550" dirty="0"/>
          </a:p>
        </p:txBody>
      </p:sp>
      <p:sp>
        <p:nvSpPr>
          <p:cNvPr id="28" name="Shape 26"/>
          <p:cNvSpPr/>
          <p:nvPr/>
        </p:nvSpPr>
        <p:spPr>
          <a:xfrm>
            <a:off x="7414260" y="5449252"/>
            <a:ext cx="6422231" cy="1464112"/>
          </a:xfrm>
          <a:prstGeom prst="roundRect">
            <a:avLst>
              <a:gd name="adj" fmla="val 7495"/>
            </a:avLst>
          </a:prstGeom>
          <a:solidFill>
            <a:srgbClr val="1F1F1F"/>
          </a:solidFill>
          <a:ln/>
        </p:spPr>
        <p:txBody>
          <a:bodyPr/>
          <a:lstStyle/>
          <a:p>
            <a:endParaRPr lang="es-AR"/>
          </a:p>
        </p:txBody>
      </p:sp>
      <p:sp>
        <p:nvSpPr>
          <p:cNvPr id="29" name="Shape 27"/>
          <p:cNvSpPr/>
          <p:nvPr/>
        </p:nvSpPr>
        <p:spPr>
          <a:xfrm>
            <a:off x="7414260" y="5426393"/>
            <a:ext cx="6422231" cy="91440"/>
          </a:xfrm>
          <a:prstGeom prst="roundRect">
            <a:avLst>
              <a:gd name="adj" fmla="val 32558"/>
            </a:avLst>
          </a:prstGeom>
          <a:solidFill>
            <a:srgbClr val="F5F547"/>
          </a:solidFill>
          <a:ln/>
        </p:spPr>
        <p:txBody>
          <a:bodyPr/>
          <a:lstStyle/>
          <a:p>
            <a:endParaRPr lang="es-AR"/>
          </a:p>
        </p:txBody>
      </p:sp>
      <p:sp>
        <p:nvSpPr>
          <p:cNvPr id="30" name="Shape 28"/>
          <p:cNvSpPr/>
          <p:nvPr/>
        </p:nvSpPr>
        <p:spPr>
          <a:xfrm>
            <a:off x="10327719" y="5151596"/>
            <a:ext cx="595313" cy="595313"/>
          </a:xfrm>
          <a:prstGeom prst="roundRect">
            <a:avLst>
              <a:gd name="adj" fmla="val 153600"/>
            </a:avLst>
          </a:prstGeom>
          <a:solidFill>
            <a:srgbClr val="F5F547"/>
          </a:solidFill>
          <a:ln/>
        </p:spPr>
        <p:txBody>
          <a:bodyPr/>
          <a:lstStyle/>
          <a:p>
            <a:endParaRPr lang="es-AR"/>
          </a:p>
        </p:txBody>
      </p:sp>
      <p:sp>
        <p:nvSpPr>
          <p:cNvPr id="31" name="Text 29"/>
          <p:cNvSpPr/>
          <p:nvPr/>
        </p:nvSpPr>
        <p:spPr>
          <a:xfrm>
            <a:off x="10506313" y="5300424"/>
            <a:ext cx="238125" cy="297656"/>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5</a:t>
            </a:r>
            <a:endParaRPr lang="en-US" sz="1850" dirty="0"/>
          </a:p>
        </p:txBody>
      </p:sp>
      <p:sp>
        <p:nvSpPr>
          <p:cNvPr id="32" name="Text 30"/>
          <p:cNvSpPr/>
          <p:nvPr/>
        </p:nvSpPr>
        <p:spPr>
          <a:xfrm>
            <a:off x="7635478" y="5945386"/>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Envío</a:t>
            </a:r>
            <a:endParaRPr lang="en-US" sz="1950" dirty="0"/>
          </a:p>
        </p:txBody>
      </p:sp>
      <p:sp>
        <p:nvSpPr>
          <p:cNvPr id="33" name="Text 31"/>
          <p:cNvSpPr/>
          <p:nvPr/>
        </p:nvSpPr>
        <p:spPr>
          <a:xfrm>
            <a:off x="7635478" y="6374606"/>
            <a:ext cx="5979795" cy="317540"/>
          </a:xfrm>
          <a:prstGeom prst="rect">
            <a:avLst/>
          </a:prstGeom>
          <a:noFill/>
          <a:ln/>
        </p:spPr>
        <p:txBody>
          <a:bodyPr wrap="none" lIns="0" tIns="0" rIns="0" bIns="0" rtlCol="0" anchor="t"/>
          <a:lstStyle/>
          <a:p>
            <a:pPr marL="0" indent="0" algn="l">
              <a:lnSpc>
                <a:spcPts val="2500"/>
              </a:lnSpc>
              <a:buNone/>
            </a:pPr>
            <a:r>
              <a:rPr lang="en-US" sz="1550" dirty="0">
                <a:solidFill>
                  <a:srgbClr val="BFBFBF"/>
                </a:solidFill>
                <a:latin typeface="Open Sans" pitchFamily="34" charset="0"/>
                <a:ea typeface="Open Sans" pitchFamily="34" charset="-122"/>
                <a:cs typeface="Open Sans" pitchFamily="34" charset="-120"/>
              </a:rPr>
              <a:t>Tracking y notificación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39391"/>
            <a:ext cx="5869662" cy="496133"/>
          </a:xfrm>
          <a:prstGeom prst="rect">
            <a:avLst/>
          </a:prstGeom>
          <a:noFill/>
          <a:ln/>
        </p:spPr>
        <p:txBody>
          <a:bodyPr wrap="none" lIns="0" tIns="0" rIns="0" bIns="0" rtlCol="0" anchor="t"/>
          <a:lstStyle/>
          <a:p>
            <a:pPr marL="0" indent="0" algn="l">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Actores y sistemas involucrados</a:t>
            </a:r>
            <a:endParaRPr lang="en-US" sz="3100" dirty="0"/>
          </a:p>
        </p:txBody>
      </p:sp>
      <p:pic>
        <p:nvPicPr>
          <p:cNvPr id="3" name="Image 0" descr="preencoded.png"/>
          <p:cNvPicPr>
            <a:picLocks noChangeAspect="1"/>
          </p:cNvPicPr>
          <p:nvPr/>
        </p:nvPicPr>
        <p:blipFill>
          <a:blip r:embed="rId3"/>
          <a:stretch>
            <a:fillRect/>
          </a:stretch>
        </p:blipFill>
        <p:spPr>
          <a:xfrm>
            <a:off x="793790" y="1653064"/>
            <a:ext cx="396835" cy="396835"/>
          </a:xfrm>
          <a:prstGeom prst="rect">
            <a:avLst/>
          </a:prstGeom>
        </p:spPr>
      </p:pic>
      <p:sp>
        <p:nvSpPr>
          <p:cNvPr id="4" name="Text 1"/>
          <p:cNvSpPr/>
          <p:nvPr/>
        </p:nvSpPr>
        <p:spPr>
          <a:xfrm>
            <a:off x="793790" y="2248257"/>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Cliente</a:t>
            </a:r>
            <a:endParaRPr lang="en-US" sz="1550" dirty="0"/>
          </a:p>
        </p:txBody>
      </p:sp>
      <p:sp>
        <p:nvSpPr>
          <p:cNvPr id="5" name="Text 2"/>
          <p:cNvSpPr/>
          <p:nvPr/>
        </p:nvSpPr>
        <p:spPr>
          <a:xfrm>
            <a:off x="793790" y="2591514"/>
            <a:ext cx="4215289" cy="762238"/>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Inicia el pedido y recibe notificaciones en cada etapa crítica del proceso. Interactúa principalmente a través de la interfaz web o móvil.</a:t>
            </a:r>
            <a:endParaRPr lang="en-US" sz="1250" dirty="0"/>
          </a:p>
        </p:txBody>
      </p:sp>
      <p:pic>
        <p:nvPicPr>
          <p:cNvPr id="6" name="Image 1" descr="preencoded.png"/>
          <p:cNvPicPr>
            <a:picLocks noChangeAspect="1"/>
          </p:cNvPicPr>
          <p:nvPr/>
        </p:nvPicPr>
        <p:blipFill>
          <a:blip r:embed="rId4"/>
          <a:stretch>
            <a:fillRect/>
          </a:stretch>
        </p:blipFill>
        <p:spPr>
          <a:xfrm>
            <a:off x="5207437" y="1653064"/>
            <a:ext cx="396835" cy="396835"/>
          </a:xfrm>
          <a:prstGeom prst="rect">
            <a:avLst/>
          </a:prstGeom>
        </p:spPr>
      </p:pic>
      <p:sp>
        <p:nvSpPr>
          <p:cNvPr id="7" name="Text 3"/>
          <p:cNvSpPr/>
          <p:nvPr/>
        </p:nvSpPr>
        <p:spPr>
          <a:xfrm>
            <a:off x="5207437" y="2248257"/>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Módulo Recepción</a:t>
            </a:r>
            <a:endParaRPr lang="en-US" sz="1550" dirty="0"/>
          </a:p>
        </p:txBody>
      </p:sp>
      <p:sp>
        <p:nvSpPr>
          <p:cNvPr id="8" name="Text 4"/>
          <p:cNvSpPr/>
          <p:nvPr/>
        </p:nvSpPr>
        <p:spPr>
          <a:xfrm>
            <a:off x="5207437" y="2591514"/>
            <a:ext cx="4215408" cy="762238"/>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Punto de entrada del sistema. Valida estructura del pedido, datos básicos del cliente y encola para procesamiento asíncrono.</a:t>
            </a:r>
            <a:endParaRPr lang="en-US" sz="1250" dirty="0"/>
          </a:p>
        </p:txBody>
      </p:sp>
      <p:pic>
        <p:nvPicPr>
          <p:cNvPr id="9" name="Image 2" descr="preencoded.png"/>
          <p:cNvPicPr>
            <a:picLocks noChangeAspect="1"/>
          </p:cNvPicPr>
          <p:nvPr/>
        </p:nvPicPr>
        <p:blipFill>
          <a:blip r:embed="rId5"/>
          <a:stretch>
            <a:fillRect/>
          </a:stretch>
        </p:blipFill>
        <p:spPr>
          <a:xfrm>
            <a:off x="9621203" y="1653064"/>
            <a:ext cx="396835" cy="396835"/>
          </a:xfrm>
          <a:prstGeom prst="rect">
            <a:avLst/>
          </a:prstGeom>
        </p:spPr>
      </p:pic>
      <p:sp>
        <p:nvSpPr>
          <p:cNvPr id="10" name="Text 5"/>
          <p:cNvSpPr/>
          <p:nvPr/>
        </p:nvSpPr>
        <p:spPr>
          <a:xfrm>
            <a:off x="9621203" y="2248257"/>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Sistema Inventario</a:t>
            </a:r>
            <a:endParaRPr lang="en-US" sz="1550" dirty="0"/>
          </a:p>
        </p:txBody>
      </p:sp>
      <p:sp>
        <p:nvSpPr>
          <p:cNvPr id="11" name="Text 6"/>
          <p:cNvSpPr/>
          <p:nvPr/>
        </p:nvSpPr>
        <p:spPr>
          <a:xfrm>
            <a:off x="9621203" y="2591514"/>
            <a:ext cx="4215289" cy="762238"/>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Gestiona disponibilidad real y reservas temporales. Expone API para consultas, reservas y confirmaciones de stock físico.</a:t>
            </a:r>
            <a:endParaRPr lang="en-US" sz="1250" dirty="0"/>
          </a:p>
        </p:txBody>
      </p:sp>
      <p:pic>
        <p:nvPicPr>
          <p:cNvPr id="12" name="Image 3" descr="preencoded.png"/>
          <p:cNvPicPr>
            <a:picLocks noChangeAspect="1"/>
          </p:cNvPicPr>
          <p:nvPr/>
        </p:nvPicPr>
        <p:blipFill>
          <a:blip r:embed="rId6"/>
          <a:stretch>
            <a:fillRect/>
          </a:stretch>
        </p:blipFill>
        <p:spPr>
          <a:xfrm>
            <a:off x="793790" y="3671292"/>
            <a:ext cx="396835" cy="396835"/>
          </a:xfrm>
          <a:prstGeom prst="rect">
            <a:avLst/>
          </a:prstGeom>
        </p:spPr>
      </p:pic>
      <p:sp>
        <p:nvSpPr>
          <p:cNvPr id="13" name="Text 7"/>
          <p:cNvSpPr/>
          <p:nvPr/>
        </p:nvSpPr>
        <p:spPr>
          <a:xfrm>
            <a:off x="793790" y="4266486"/>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API Banco</a:t>
            </a:r>
            <a:endParaRPr lang="en-US" sz="1550" dirty="0"/>
          </a:p>
        </p:txBody>
      </p:sp>
      <p:sp>
        <p:nvSpPr>
          <p:cNvPr id="14" name="Text 8"/>
          <p:cNvSpPr/>
          <p:nvPr/>
        </p:nvSpPr>
        <p:spPr>
          <a:xfrm>
            <a:off x="793790" y="4609743"/>
            <a:ext cx="4215289" cy="762238"/>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Servicio externo que autoriza pagos. Simula validaciones de tarjeta, límites de crédito y genera códigos de autorización.</a:t>
            </a:r>
            <a:endParaRPr lang="en-US" sz="1250" dirty="0"/>
          </a:p>
        </p:txBody>
      </p:sp>
      <p:pic>
        <p:nvPicPr>
          <p:cNvPr id="15" name="Image 4" descr="preencoded.png"/>
          <p:cNvPicPr>
            <a:picLocks noChangeAspect="1"/>
          </p:cNvPicPr>
          <p:nvPr/>
        </p:nvPicPr>
        <p:blipFill>
          <a:blip r:embed="rId7"/>
          <a:stretch>
            <a:fillRect/>
          </a:stretch>
        </p:blipFill>
        <p:spPr>
          <a:xfrm>
            <a:off x="5207437" y="3671292"/>
            <a:ext cx="396835" cy="396835"/>
          </a:xfrm>
          <a:prstGeom prst="rect">
            <a:avLst/>
          </a:prstGeom>
        </p:spPr>
      </p:pic>
      <p:sp>
        <p:nvSpPr>
          <p:cNvPr id="16" name="Text 9"/>
          <p:cNvSpPr/>
          <p:nvPr/>
        </p:nvSpPr>
        <p:spPr>
          <a:xfrm>
            <a:off x="5207437" y="4266486"/>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Módulo Preparación</a:t>
            </a:r>
            <a:endParaRPr lang="en-US" sz="1550" dirty="0"/>
          </a:p>
        </p:txBody>
      </p:sp>
      <p:sp>
        <p:nvSpPr>
          <p:cNvPr id="17" name="Text 10"/>
          <p:cNvSpPr/>
          <p:nvPr/>
        </p:nvSpPr>
        <p:spPr>
          <a:xfrm>
            <a:off x="5207437" y="4609743"/>
            <a:ext cx="4215408" cy="508159"/>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Coordina el picking físico de productos. Valida stock real contra reservas y actualiza estado del pedido.</a:t>
            </a:r>
            <a:endParaRPr lang="en-US" sz="1250" dirty="0"/>
          </a:p>
        </p:txBody>
      </p:sp>
      <p:pic>
        <p:nvPicPr>
          <p:cNvPr id="18" name="Image 5" descr="preencoded.png"/>
          <p:cNvPicPr>
            <a:picLocks noChangeAspect="1"/>
          </p:cNvPicPr>
          <p:nvPr/>
        </p:nvPicPr>
        <p:blipFill>
          <a:blip r:embed="rId8"/>
          <a:stretch>
            <a:fillRect/>
          </a:stretch>
        </p:blipFill>
        <p:spPr>
          <a:xfrm>
            <a:off x="9621203" y="3671292"/>
            <a:ext cx="396835" cy="396835"/>
          </a:xfrm>
          <a:prstGeom prst="rect">
            <a:avLst/>
          </a:prstGeom>
        </p:spPr>
      </p:pic>
      <p:sp>
        <p:nvSpPr>
          <p:cNvPr id="19" name="Text 11"/>
          <p:cNvSpPr/>
          <p:nvPr/>
        </p:nvSpPr>
        <p:spPr>
          <a:xfrm>
            <a:off x="9621203" y="4266486"/>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API Carrier</a:t>
            </a:r>
            <a:endParaRPr lang="en-US" sz="1550" dirty="0"/>
          </a:p>
        </p:txBody>
      </p:sp>
      <p:sp>
        <p:nvSpPr>
          <p:cNvPr id="20" name="Text 12"/>
          <p:cNvSpPr/>
          <p:nvPr/>
        </p:nvSpPr>
        <p:spPr>
          <a:xfrm>
            <a:off x="9621203" y="4609743"/>
            <a:ext cx="4215289" cy="508159"/>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Transportista externo que provee tracking_id y gestiona logística de última milla hasta el domicilio del cliente.</a:t>
            </a:r>
            <a:endParaRPr lang="en-US" sz="1250" dirty="0"/>
          </a:p>
        </p:txBody>
      </p:sp>
      <p:pic>
        <p:nvPicPr>
          <p:cNvPr id="21" name="Image 6" descr="preencoded.png"/>
          <p:cNvPicPr>
            <a:picLocks noChangeAspect="1"/>
          </p:cNvPicPr>
          <p:nvPr/>
        </p:nvPicPr>
        <p:blipFill>
          <a:blip r:embed="rId9"/>
          <a:stretch>
            <a:fillRect/>
          </a:stretch>
        </p:blipFill>
        <p:spPr>
          <a:xfrm>
            <a:off x="793790" y="5689521"/>
            <a:ext cx="396835" cy="396835"/>
          </a:xfrm>
          <a:prstGeom prst="rect">
            <a:avLst/>
          </a:prstGeom>
        </p:spPr>
      </p:pic>
      <p:sp>
        <p:nvSpPr>
          <p:cNvPr id="22" name="Text 13"/>
          <p:cNvSpPr/>
          <p:nvPr/>
        </p:nvSpPr>
        <p:spPr>
          <a:xfrm>
            <a:off x="793790" y="6284714"/>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Sistema Notificador</a:t>
            </a:r>
            <a:endParaRPr lang="en-US" sz="1550" dirty="0"/>
          </a:p>
        </p:txBody>
      </p:sp>
      <p:sp>
        <p:nvSpPr>
          <p:cNvPr id="23" name="Text 14"/>
          <p:cNvSpPr/>
          <p:nvPr/>
        </p:nvSpPr>
        <p:spPr>
          <a:xfrm>
            <a:off x="793790" y="6627971"/>
            <a:ext cx="4215289" cy="762238"/>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Envía comunicaciones automáticas por email/SMS en puntos clave: confirmación, problemas de stock, rechazos y envíos.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5810"/>
            <a:ext cx="5890260" cy="496133"/>
          </a:xfrm>
          <a:prstGeom prst="rect">
            <a:avLst/>
          </a:prstGeom>
          <a:noFill/>
          <a:ln/>
        </p:spPr>
        <p:txBody>
          <a:bodyPr wrap="none" lIns="0" tIns="0" rIns="0" bIns="0" rtlCol="0" anchor="t"/>
          <a:lstStyle/>
          <a:p>
            <a:pPr marL="0" indent="0" algn="l">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Proceso 1: Recepción del pedido</a:t>
            </a:r>
            <a:endParaRPr lang="en-US" sz="3100" dirty="0"/>
          </a:p>
        </p:txBody>
      </p:sp>
      <p:sp>
        <p:nvSpPr>
          <p:cNvPr id="3" name="Text 1"/>
          <p:cNvSpPr/>
          <p:nvPr/>
        </p:nvSpPr>
        <p:spPr>
          <a:xfrm>
            <a:off x="793790" y="1658779"/>
            <a:ext cx="4139803" cy="297656"/>
          </a:xfrm>
          <a:prstGeom prst="rect">
            <a:avLst/>
          </a:prstGeom>
          <a:noFill/>
          <a:ln/>
        </p:spPr>
        <p:txBody>
          <a:bodyPr wrap="none" lIns="0" tIns="0" rIns="0" bIns="0" rtlCol="0" anchor="t"/>
          <a:lstStyle/>
          <a:p>
            <a:pPr marL="0" indent="0" algn="l">
              <a:lnSpc>
                <a:spcPts val="2300"/>
              </a:lnSpc>
              <a:buNone/>
            </a:pPr>
            <a:r>
              <a:rPr lang="en-US" sz="1850" dirty="0">
                <a:solidFill>
                  <a:srgbClr val="FEFEFE"/>
                </a:solidFill>
                <a:latin typeface="Instrument Sans Medium" pitchFamily="34" charset="0"/>
                <a:ea typeface="Instrument Sans Medium" pitchFamily="34" charset="-122"/>
                <a:cs typeface="Instrument Sans Medium" pitchFamily="34" charset="-120"/>
              </a:rPr>
              <a:t>Validaciones mínimas y encolamiento</a:t>
            </a:r>
            <a:endParaRPr lang="en-US" sz="1850" dirty="0"/>
          </a:p>
        </p:txBody>
      </p:sp>
      <p:sp>
        <p:nvSpPr>
          <p:cNvPr id="4" name="Text 2"/>
          <p:cNvSpPr/>
          <p:nvPr/>
        </p:nvSpPr>
        <p:spPr>
          <a:xfrm>
            <a:off x="793790" y="2115145"/>
            <a:ext cx="6999208" cy="762238"/>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El módulo de recepción actúa como gateway inicial. Realiza validaciones estructurales básicas antes de aceptar el pedido en el sistema. Si todas las validaciones pasan, el pedido se encola para procesamiento asíncrono.</a:t>
            </a:r>
            <a:endParaRPr lang="en-US" sz="1250" dirty="0"/>
          </a:p>
        </p:txBody>
      </p:sp>
      <p:sp>
        <p:nvSpPr>
          <p:cNvPr id="5" name="Text 3"/>
          <p:cNvSpPr/>
          <p:nvPr/>
        </p:nvSpPr>
        <p:spPr>
          <a:xfrm>
            <a:off x="793790" y="3036094"/>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Estados posibles</a:t>
            </a:r>
            <a:endParaRPr lang="en-US" sz="1550" dirty="0"/>
          </a:p>
        </p:txBody>
      </p:sp>
      <p:sp>
        <p:nvSpPr>
          <p:cNvPr id="6" name="Text 4"/>
          <p:cNvSpPr/>
          <p:nvPr/>
        </p:nvSpPr>
        <p:spPr>
          <a:xfrm>
            <a:off x="793790" y="3442811"/>
            <a:ext cx="6999208" cy="25407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000000"/>
                </a:solidFill>
                <a:highlight>
                  <a:srgbClr val="EF9C82"/>
                </a:highlight>
                <a:latin typeface="Open Sans" pitchFamily="34" charset="0"/>
                <a:ea typeface="Open Sans" pitchFamily="34" charset="-122"/>
                <a:cs typeface="Open Sans" pitchFamily="34" charset="-120"/>
              </a:rPr>
              <a:t>RECIBIDO</a:t>
            </a:r>
            <a:r>
              <a:rPr lang="en-US" sz="1250" dirty="0">
                <a:solidFill>
                  <a:srgbClr val="BFBFBF"/>
                </a:solidFill>
                <a:latin typeface="Open Sans" pitchFamily="34" charset="0"/>
                <a:ea typeface="Open Sans" pitchFamily="34" charset="-122"/>
                <a:cs typeface="Open Sans" pitchFamily="34" charset="-120"/>
              </a:rPr>
              <a:t>: Pedido aceptado y encolado</a:t>
            </a:r>
            <a:endParaRPr lang="en-US" sz="1250" dirty="0"/>
          </a:p>
        </p:txBody>
      </p:sp>
      <p:sp>
        <p:nvSpPr>
          <p:cNvPr id="7" name="Text 5"/>
          <p:cNvSpPr/>
          <p:nvPr/>
        </p:nvSpPr>
        <p:spPr>
          <a:xfrm>
            <a:off x="793790" y="3752374"/>
            <a:ext cx="6999208" cy="254079"/>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BFBFBF"/>
                </a:solidFill>
                <a:latin typeface="Open Sans" pitchFamily="34" charset="0"/>
                <a:ea typeface="Open Sans" pitchFamily="34" charset="-122"/>
                <a:cs typeface="Open Sans" pitchFamily="34" charset="-120"/>
              </a:rPr>
              <a:t>RECHAZADO</a:t>
            </a:r>
            <a:r>
              <a:rPr lang="en-US" sz="1250" dirty="0">
                <a:solidFill>
                  <a:srgbClr val="BFBFBF"/>
                </a:solidFill>
                <a:latin typeface="Open Sans" pitchFamily="34" charset="0"/>
                <a:ea typeface="Open Sans" pitchFamily="34" charset="-122"/>
                <a:cs typeface="Open Sans" pitchFamily="34" charset="-120"/>
              </a:rPr>
              <a:t>: Falló alguna validación crítica</a:t>
            </a:r>
            <a:endParaRPr lang="en-US" sz="1250" dirty="0"/>
          </a:p>
        </p:txBody>
      </p:sp>
      <p:sp>
        <p:nvSpPr>
          <p:cNvPr id="8" name="Text 6"/>
          <p:cNvSpPr/>
          <p:nvPr/>
        </p:nvSpPr>
        <p:spPr>
          <a:xfrm>
            <a:off x="793790" y="416516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Datos de entrada</a:t>
            </a:r>
            <a:endParaRPr lang="en-US" sz="1550" dirty="0"/>
          </a:p>
        </p:txBody>
      </p:sp>
      <p:sp>
        <p:nvSpPr>
          <p:cNvPr id="9" name="Text 7"/>
          <p:cNvSpPr/>
          <p:nvPr/>
        </p:nvSpPr>
        <p:spPr>
          <a:xfrm>
            <a:off x="793790" y="4571881"/>
            <a:ext cx="6999208"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Información del cliente (email, teléfono, dirección)</a:t>
            </a:r>
            <a:endParaRPr lang="en-US" sz="1250" dirty="0"/>
          </a:p>
        </p:txBody>
      </p:sp>
      <p:sp>
        <p:nvSpPr>
          <p:cNvPr id="10" name="Text 8"/>
          <p:cNvSpPr/>
          <p:nvPr/>
        </p:nvSpPr>
        <p:spPr>
          <a:xfrm>
            <a:off x="793790" y="4881443"/>
            <a:ext cx="6999208"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Lista de items con SKU y cantidades</a:t>
            </a:r>
            <a:endParaRPr lang="en-US" sz="1250" dirty="0"/>
          </a:p>
        </p:txBody>
      </p:sp>
      <p:sp>
        <p:nvSpPr>
          <p:cNvPr id="11" name="Text 9"/>
          <p:cNvSpPr/>
          <p:nvPr/>
        </p:nvSpPr>
        <p:spPr>
          <a:xfrm>
            <a:off x="793790" y="5191006"/>
            <a:ext cx="6999208"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Método de pago seleccionado</a:t>
            </a:r>
            <a:endParaRPr lang="en-US" sz="1250" dirty="0"/>
          </a:p>
        </p:txBody>
      </p:sp>
      <p:sp>
        <p:nvSpPr>
          <p:cNvPr id="13" name="Text 10"/>
          <p:cNvSpPr/>
          <p:nvPr/>
        </p:nvSpPr>
        <p:spPr>
          <a:xfrm>
            <a:off x="8187809" y="5929789"/>
            <a:ext cx="1984653" cy="248007"/>
          </a:xfrm>
          <a:prstGeom prst="rect">
            <a:avLst/>
          </a:prstGeom>
          <a:noFill/>
          <a:ln/>
        </p:spPr>
        <p:txBody>
          <a:bodyPr wrap="none" lIns="0" tIns="0" rIns="0" bIns="0" rtlCol="0" anchor="t"/>
          <a:lstStyle/>
          <a:p>
            <a:pPr marL="0" indent="0" algn="l">
              <a:lnSpc>
                <a:spcPts val="1950"/>
              </a:lnSpc>
              <a:buNone/>
            </a:pPr>
            <a:endParaRPr lang="en-US" sz="1550" dirty="0"/>
          </a:p>
        </p:txBody>
      </p:sp>
      <p:sp>
        <p:nvSpPr>
          <p:cNvPr id="14" name="Shape 11"/>
          <p:cNvSpPr/>
          <p:nvPr/>
        </p:nvSpPr>
        <p:spPr>
          <a:xfrm>
            <a:off x="8187809" y="6725083"/>
            <a:ext cx="5656302" cy="928687"/>
          </a:xfrm>
          <a:prstGeom prst="roundRect">
            <a:avLst>
              <a:gd name="adj" fmla="val 2565"/>
            </a:avLst>
          </a:prstGeom>
          <a:solidFill>
            <a:srgbClr val="494904"/>
          </a:solidFill>
          <a:ln/>
        </p:spPr>
        <p:txBody>
          <a:bodyPr/>
          <a:lstStyle/>
          <a:p>
            <a:endParaRPr lang="es-AR"/>
          </a:p>
        </p:txBody>
      </p:sp>
      <p:pic>
        <p:nvPicPr>
          <p:cNvPr id="15" name="Image 1" descr="preencoded.png"/>
          <p:cNvPicPr>
            <a:picLocks noChangeAspect="1"/>
          </p:cNvPicPr>
          <p:nvPr/>
        </p:nvPicPr>
        <p:blipFill>
          <a:blip r:embed="rId3"/>
          <a:stretch>
            <a:fillRect/>
          </a:stretch>
        </p:blipFill>
        <p:spPr>
          <a:xfrm>
            <a:off x="8346520" y="6950871"/>
            <a:ext cx="198358" cy="158710"/>
          </a:xfrm>
          <a:prstGeom prst="rect">
            <a:avLst/>
          </a:prstGeom>
        </p:spPr>
      </p:pic>
      <p:sp>
        <p:nvSpPr>
          <p:cNvPr id="16" name="Text 12"/>
          <p:cNvSpPr/>
          <p:nvPr/>
        </p:nvSpPr>
        <p:spPr>
          <a:xfrm>
            <a:off x="8703588" y="6935346"/>
            <a:ext cx="4981813" cy="508159"/>
          </a:xfrm>
          <a:prstGeom prst="rect">
            <a:avLst/>
          </a:prstGeom>
          <a:noFill/>
          <a:ln/>
        </p:spPr>
        <p:txBody>
          <a:bodyPr wrap="square" lIns="0" tIns="0" rIns="0" bIns="0" rtlCol="0" anchor="t"/>
          <a:lstStyle/>
          <a:p>
            <a:pPr marL="0" indent="0" algn="l">
              <a:lnSpc>
                <a:spcPts val="2000"/>
              </a:lnSpc>
              <a:buNone/>
            </a:pPr>
            <a:r>
              <a:rPr lang="en-US" sz="1250" b="1" dirty="0">
                <a:solidFill>
                  <a:srgbClr val="FFFFFF"/>
                </a:solidFill>
                <a:latin typeface="Open Sans" pitchFamily="34" charset="0"/>
                <a:ea typeface="Open Sans" pitchFamily="34" charset="-122"/>
                <a:cs typeface="Open Sans" pitchFamily="34" charset="-120"/>
              </a:rPr>
              <a:t>Notificación cliente:</a:t>
            </a:r>
            <a:r>
              <a:rPr lang="en-US" sz="1250" dirty="0">
                <a:solidFill>
                  <a:srgbClr val="FFFFFF"/>
                </a:solidFill>
                <a:latin typeface="Open Sans" pitchFamily="34" charset="0"/>
                <a:ea typeface="Open Sans" pitchFamily="34" charset="-122"/>
                <a:cs typeface="Open Sans" pitchFamily="34" charset="-120"/>
              </a:rPr>
              <a:t> Email de confirmación con order_id al estado RECIBIDO</a:t>
            </a:r>
            <a:endParaRPr lang="en-US" sz="1250" dirty="0"/>
          </a:p>
        </p:txBody>
      </p:sp>
      <p:pic>
        <p:nvPicPr>
          <p:cNvPr id="18" name="Imagen 17">
            <a:extLst>
              <a:ext uri="{FF2B5EF4-FFF2-40B4-BE49-F238E27FC236}">
                <a16:creationId xmlns:a16="http://schemas.microsoft.com/office/drawing/2014/main" id="{79514FA5-579D-AECC-4199-97F610163074}"/>
              </a:ext>
            </a:extLst>
          </p:cNvPr>
          <p:cNvPicPr>
            <a:picLocks noChangeAspect="1"/>
          </p:cNvPicPr>
          <p:nvPr/>
        </p:nvPicPr>
        <p:blipFill>
          <a:blip r:embed="rId4"/>
          <a:stretch>
            <a:fillRect/>
          </a:stretch>
        </p:blipFill>
        <p:spPr>
          <a:xfrm>
            <a:off x="8946058" y="241985"/>
            <a:ext cx="4139803" cy="640165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56667"/>
            <a:ext cx="6941344" cy="465177"/>
          </a:xfrm>
          <a:prstGeom prst="rect">
            <a:avLst/>
          </a:prstGeom>
          <a:noFill/>
          <a:ln/>
        </p:spPr>
        <p:txBody>
          <a:bodyPr wrap="none" lIns="0" tIns="0" rIns="0" bIns="0" rtlCol="0" anchor="t"/>
          <a:lstStyle/>
          <a:p>
            <a:pPr marL="0" indent="0" algn="l">
              <a:lnSpc>
                <a:spcPts val="3650"/>
              </a:lnSpc>
              <a:buNone/>
            </a:pPr>
            <a:r>
              <a:rPr lang="en-US" sz="2900" dirty="0">
                <a:solidFill>
                  <a:srgbClr val="FEFEFE"/>
                </a:solidFill>
                <a:latin typeface="Instrument Sans Medium" pitchFamily="34" charset="0"/>
                <a:ea typeface="Instrument Sans Medium" pitchFamily="34" charset="-122"/>
                <a:cs typeface="Instrument Sans Medium" pitchFamily="34" charset="-120"/>
              </a:rPr>
              <a:t>Proceso 2: Verificación de disponibilidad</a:t>
            </a:r>
            <a:endParaRPr lang="en-US" sz="2900" dirty="0"/>
          </a:p>
        </p:txBody>
      </p:sp>
      <p:sp>
        <p:nvSpPr>
          <p:cNvPr id="3" name="Text 1"/>
          <p:cNvSpPr/>
          <p:nvPr/>
        </p:nvSpPr>
        <p:spPr>
          <a:xfrm>
            <a:off x="793790" y="1481376"/>
            <a:ext cx="4084677" cy="278963"/>
          </a:xfrm>
          <a:prstGeom prst="rect">
            <a:avLst/>
          </a:prstGeom>
          <a:noFill/>
          <a:ln/>
        </p:spPr>
        <p:txBody>
          <a:bodyPr wrap="none" lIns="0" tIns="0" rIns="0" bIns="0" rtlCol="0" anchor="t"/>
          <a:lstStyle/>
          <a:p>
            <a:pPr marL="0" indent="0" algn="l">
              <a:lnSpc>
                <a:spcPts val="2150"/>
              </a:lnSpc>
              <a:buNone/>
            </a:pPr>
            <a:r>
              <a:rPr lang="en-US" sz="1750" dirty="0">
                <a:solidFill>
                  <a:srgbClr val="FEFEFE"/>
                </a:solidFill>
                <a:latin typeface="Instrument Sans Medium" pitchFamily="34" charset="0"/>
                <a:ea typeface="Instrument Sans Medium" pitchFamily="34" charset="-122"/>
                <a:cs typeface="Instrument Sans Medium" pitchFamily="34" charset="-120"/>
              </a:rPr>
              <a:t>Consulta, reserva temporal y expiración</a:t>
            </a:r>
            <a:endParaRPr lang="en-US" sz="1750" dirty="0"/>
          </a:p>
        </p:txBody>
      </p:sp>
      <p:sp>
        <p:nvSpPr>
          <p:cNvPr id="4" name="Text 2"/>
          <p:cNvSpPr/>
          <p:nvPr/>
        </p:nvSpPr>
        <p:spPr>
          <a:xfrm>
            <a:off x="793790" y="1983581"/>
            <a:ext cx="13042821" cy="476250"/>
          </a:xfrm>
          <a:prstGeom prst="rect">
            <a:avLst/>
          </a:prstGeom>
          <a:noFill/>
          <a:ln/>
        </p:spPr>
        <p:txBody>
          <a:bodyPr wrap="squar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Este proceso consulta el Sistema Inventario para verificar stock disponible de cada item. Si hay suficiente cantidad, se genera una </a:t>
            </a:r>
            <a:r>
              <a:rPr lang="en-US" sz="1150" b="1" dirty="0">
                <a:solidFill>
                  <a:srgbClr val="BFBFBF"/>
                </a:solidFill>
                <a:latin typeface="Open Sans" pitchFamily="34" charset="0"/>
                <a:ea typeface="Open Sans" pitchFamily="34" charset="-122"/>
                <a:cs typeface="Open Sans" pitchFamily="34" charset="-120"/>
              </a:rPr>
              <a:t>reserva temporal</a:t>
            </a:r>
            <a:r>
              <a:rPr lang="en-US" sz="1150" dirty="0">
                <a:solidFill>
                  <a:srgbClr val="BFBFBF"/>
                </a:solidFill>
                <a:latin typeface="Open Sans" pitchFamily="34" charset="0"/>
                <a:ea typeface="Open Sans" pitchFamily="34" charset="-122"/>
                <a:cs typeface="Open Sans" pitchFamily="34" charset="-120"/>
              </a:rPr>
              <a:t> con tiempo de expiración. Esta reserva evita vender el mismo stock a múltiples clientes simultáneos.</a:t>
            </a:r>
            <a:endParaRPr lang="en-US" sz="1150" dirty="0"/>
          </a:p>
        </p:txBody>
      </p:sp>
      <p:sp>
        <p:nvSpPr>
          <p:cNvPr id="5" name="Shape 3"/>
          <p:cNvSpPr/>
          <p:nvPr/>
        </p:nvSpPr>
        <p:spPr>
          <a:xfrm>
            <a:off x="793790" y="2850475"/>
            <a:ext cx="4248388" cy="1096089"/>
          </a:xfrm>
          <a:prstGeom prst="roundRect">
            <a:avLst>
              <a:gd name="adj" fmla="val 6674"/>
            </a:avLst>
          </a:prstGeom>
          <a:solidFill>
            <a:srgbClr val="1F1F1F"/>
          </a:solidFill>
          <a:ln/>
        </p:spPr>
        <p:txBody>
          <a:bodyPr/>
          <a:lstStyle/>
          <a:p>
            <a:endParaRPr lang="es-AR"/>
          </a:p>
        </p:txBody>
      </p:sp>
      <p:sp>
        <p:nvSpPr>
          <p:cNvPr id="6" name="Shape 4"/>
          <p:cNvSpPr/>
          <p:nvPr/>
        </p:nvSpPr>
        <p:spPr>
          <a:xfrm>
            <a:off x="793790" y="2835235"/>
            <a:ext cx="4248388" cy="60960"/>
          </a:xfrm>
          <a:prstGeom prst="roundRect">
            <a:avLst>
              <a:gd name="adj" fmla="val 36628"/>
            </a:avLst>
          </a:prstGeom>
          <a:solidFill>
            <a:srgbClr val="F5F547"/>
          </a:solidFill>
          <a:ln/>
        </p:spPr>
        <p:txBody>
          <a:bodyPr/>
          <a:lstStyle/>
          <a:p>
            <a:endParaRPr lang="es-AR"/>
          </a:p>
        </p:txBody>
      </p:sp>
      <p:sp>
        <p:nvSpPr>
          <p:cNvPr id="7" name="Shape 5"/>
          <p:cNvSpPr/>
          <p:nvPr/>
        </p:nvSpPr>
        <p:spPr>
          <a:xfrm>
            <a:off x="2694742" y="2627233"/>
            <a:ext cx="446484" cy="446484"/>
          </a:xfrm>
          <a:prstGeom prst="roundRect">
            <a:avLst>
              <a:gd name="adj" fmla="val 204800"/>
            </a:avLst>
          </a:prstGeom>
          <a:solidFill>
            <a:srgbClr val="F5F547"/>
          </a:solidFill>
          <a:ln/>
        </p:spPr>
        <p:txBody>
          <a:bodyPr/>
          <a:lstStyle/>
          <a:p>
            <a:endParaRPr lang="es-AR"/>
          </a:p>
        </p:txBody>
      </p:sp>
      <p:sp>
        <p:nvSpPr>
          <p:cNvPr id="8" name="Text 6"/>
          <p:cNvSpPr/>
          <p:nvPr/>
        </p:nvSpPr>
        <p:spPr>
          <a:xfrm>
            <a:off x="2828687" y="2738795"/>
            <a:ext cx="178594" cy="223242"/>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1</a:t>
            </a:r>
            <a:endParaRPr lang="en-US" sz="1400" dirty="0"/>
          </a:p>
        </p:txBody>
      </p:sp>
      <p:sp>
        <p:nvSpPr>
          <p:cNvPr id="9" name="Text 7"/>
          <p:cNvSpPr/>
          <p:nvPr/>
        </p:nvSpPr>
        <p:spPr>
          <a:xfrm>
            <a:off x="957858" y="3222546"/>
            <a:ext cx="2033349" cy="232529"/>
          </a:xfrm>
          <a:prstGeom prst="rect">
            <a:avLst/>
          </a:prstGeom>
          <a:noFill/>
          <a:ln/>
        </p:spPr>
        <p:txBody>
          <a:bodyPr wrap="none" lIns="0" tIns="0" rIns="0" bIns="0" rtlCol="0" anchor="t"/>
          <a:lstStyle/>
          <a:p>
            <a:pPr marL="0" indent="0" algn="l">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Consulta disponibilidad</a:t>
            </a:r>
            <a:endParaRPr lang="en-US" sz="1450" dirty="0"/>
          </a:p>
        </p:txBody>
      </p:sp>
      <p:sp>
        <p:nvSpPr>
          <p:cNvPr id="10" name="Text 8"/>
          <p:cNvSpPr/>
          <p:nvPr/>
        </p:nvSpPr>
        <p:spPr>
          <a:xfrm>
            <a:off x="957858" y="3544372"/>
            <a:ext cx="3920252" cy="238125"/>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GET /inventario/check con lista de SKUs y cantidades</a:t>
            </a:r>
            <a:endParaRPr lang="en-US" sz="1150" dirty="0"/>
          </a:p>
        </p:txBody>
      </p:sp>
      <p:sp>
        <p:nvSpPr>
          <p:cNvPr id="11" name="Shape 9"/>
          <p:cNvSpPr/>
          <p:nvPr/>
        </p:nvSpPr>
        <p:spPr>
          <a:xfrm>
            <a:off x="5191006" y="2850475"/>
            <a:ext cx="4248388" cy="1096089"/>
          </a:xfrm>
          <a:prstGeom prst="roundRect">
            <a:avLst>
              <a:gd name="adj" fmla="val 6674"/>
            </a:avLst>
          </a:prstGeom>
          <a:solidFill>
            <a:srgbClr val="1F1F1F"/>
          </a:solidFill>
          <a:ln/>
        </p:spPr>
        <p:txBody>
          <a:bodyPr/>
          <a:lstStyle/>
          <a:p>
            <a:endParaRPr lang="es-AR"/>
          </a:p>
        </p:txBody>
      </p:sp>
      <p:sp>
        <p:nvSpPr>
          <p:cNvPr id="12" name="Shape 10"/>
          <p:cNvSpPr/>
          <p:nvPr/>
        </p:nvSpPr>
        <p:spPr>
          <a:xfrm>
            <a:off x="5191006" y="2835235"/>
            <a:ext cx="4248388" cy="60960"/>
          </a:xfrm>
          <a:prstGeom prst="roundRect">
            <a:avLst>
              <a:gd name="adj" fmla="val 36628"/>
            </a:avLst>
          </a:prstGeom>
          <a:solidFill>
            <a:srgbClr val="F5F547"/>
          </a:solidFill>
          <a:ln/>
        </p:spPr>
        <p:txBody>
          <a:bodyPr/>
          <a:lstStyle/>
          <a:p>
            <a:endParaRPr lang="es-AR"/>
          </a:p>
        </p:txBody>
      </p:sp>
      <p:sp>
        <p:nvSpPr>
          <p:cNvPr id="13" name="Shape 11"/>
          <p:cNvSpPr/>
          <p:nvPr/>
        </p:nvSpPr>
        <p:spPr>
          <a:xfrm>
            <a:off x="7091958" y="2627233"/>
            <a:ext cx="446484" cy="446484"/>
          </a:xfrm>
          <a:prstGeom prst="roundRect">
            <a:avLst>
              <a:gd name="adj" fmla="val 204800"/>
            </a:avLst>
          </a:prstGeom>
          <a:solidFill>
            <a:srgbClr val="F5F547"/>
          </a:solidFill>
          <a:ln/>
        </p:spPr>
        <p:txBody>
          <a:bodyPr/>
          <a:lstStyle/>
          <a:p>
            <a:endParaRPr lang="es-AR"/>
          </a:p>
        </p:txBody>
      </p:sp>
      <p:sp>
        <p:nvSpPr>
          <p:cNvPr id="14" name="Text 12"/>
          <p:cNvSpPr/>
          <p:nvPr/>
        </p:nvSpPr>
        <p:spPr>
          <a:xfrm>
            <a:off x="7225903" y="2738795"/>
            <a:ext cx="178594" cy="223242"/>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2</a:t>
            </a:r>
            <a:endParaRPr lang="en-US" sz="1400" dirty="0"/>
          </a:p>
        </p:txBody>
      </p:sp>
      <p:sp>
        <p:nvSpPr>
          <p:cNvPr id="15" name="Text 13"/>
          <p:cNvSpPr/>
          <p:nvPr/>
        </p:nvSpPr>
        <p:spPr>
          <a:xfrm>
            <a:off x="5355074" y="3222546"/>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Evaluación respuesta</a:t>
            </a:r>
            <a:endParaRPr lang="en-US" sz="1450" dirty="0"/>
          </a:p>
        </p:txBody>
      </p:sp>
      <p:sp>
        <p:nvSpPr>
          <p:cNvPr id="16" name="Text 14"/>
          <p:cNvSpPr/>
          <p:nvPr/>
        </p:nvSpPr>
        <p:spPr>
          <a:xfrm>
            <a:off x="5355074" y="3544372"/>
            <a:ext cx="3920252" cy="238125"/>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Sistema retorna AVAILABLE o OUT_OF_STOCK por item</a:t>
            </a:r>
            <a:endParaRPr lang="en-US" sz="1150" dirty="0"/>
          </a:p>
        </p:txBody>
      </p:sp>
      <p:sp>
        <p:nvSpPr>
          <p:cNvPr id="17" name="Shape 15"/>
          <p:cNvSpPr/>
          <p:nvPr/>
        </p:nvSpPr>
        <p:spPr>
          <a:xfrm>
            <a:off x="9588222" y="2850475"/>
            <a:ext cx="4248388" cy="1096089"/>
          </a:xfrm>
          <a:prstGeom prst="roundRect">
            <a:avLst>
              <a:gd name="adj" fmla="val 6674"/>
            </a:avLst>
          </a:prstGeom>
          <a:solidFill>
            <a:srgbClr val="1F1F1F"/>
          </a:solidFill>
          <a:ln/>
        </p:spPr>
        <p:txBody>
          <a:bodyPr/>
          <a:lstStyle/>
          <a:p>
            <a:endParaRPr lang="es-AR"/>
          </a:p>
        </p:txBody>
      </p:sp>
      <p:sp>
        <p:nvSpPr>
          <p:cNvPr id="18" name="Shape 16"/>
          <p:cNvSpPr/>
          <p:nvPr/>
        </p:nvSpPr>
        <p:spPr>
          <a:xfrm>
            <a:off x="9588222" y="2835235"/>
            <a:ext cx="4248388" cy="60960"/>
          </a:xfrm>
          <a:prstGeom prst="roundRect">
            <a:avLst>
              <a:gd name="adj" fmla="val 36628"/>
            </a:avLst>
          </a:prstGeom>
          <a:solidFill>
            <a:srgbClr val="F5F547"/>
          </a:solidFill>
          <a:ln/>
        </p:spPr>
        <p:txBody>
          <a:bodyPr/>
          <a:lstStyle/>
          <a:p>
            <a:endParaRPr lang="es-AR"/>
          </a:p>
        </p:txBody>
      </p:sp>
      <p:sp>
        <p:nvSpPr>
          <p:cNvPr id="19" name="Shape 17"/>
          <p:cNvSpPr/>
          <p:nvPr/>
        </p:nvSpPr>
        <p:spPr>
          <a:xfrm>
            <a:off x="11489174" y="2627233"/>
            <a:ext cx="446484" cy="446484"/>
          </a:xfrm>
          <a:prstGeom prst="roundRect">
            <a:avLst>
              <a:gd name="adj" fmla="val 204800"/>
            </a:avLst>
          </a:prstGeom>
          <a:solidFill>
            <a:srgbClr val="F5F547"/>
          </a:solidFill>
          <a:ln/>
        </p:spPr>
        <p:txBody>
          <a:bodyPr/>
          <a:lstStyle/>
          <a:p>
            <a:endParaRPr lang="es-AR"/>
          </a:p>
        </p:txBody>
      </p:sp>
      <p:sp>
        <p:nvSpPr>
          <p:cNvPr id="20" name="Text 18"/>
          <p:cNvSpPr/>
          <p:nvPr/>
        </p:nvSpPr>
        <p:spPr>
          <a:xfrm>
            <a:off x="11623119" y="2738795"/>
            <a:ext cx="178594" cy="223242"/>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3</a:t>
            </a:r>
            <a:endParaRPr lang="en-US" sz="1400" dirty="0"/>
          </a:p>
        </p:txBody>
      </p:sp>
      <p:sp>
        <p:nvSpPr>
          <p:cNvPr id="21" name="Text 19"/>
          <p:cNvSpPr/>
          <p:nvPr/>
        </p:nvSpPr>
        <p:spPr>
          <a:xfrm>
            <a:off x="9752290" y="3222546"/>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Reserva temporal</a:t>
            </a:r>
            <a:endParaRPr lang="en-US" sz="1450" dirty="0"/>
          </a:p>
        </p:txBody>
      </p:sp>
      <p:sp>
        <p:nvSpPr>
          <p:cNvPr id="22" name="Text 20"/>
          <p:cNvSpPr/>
          <p:nvPr/>
        </p:nvSpPr>
        <p:spPr>
          <a:xfrm>
            <a:off x="9752290" y="3544372"/>
            <a:ext cx="3920252" cy="238125"/>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POST /inventario/reserve con TTL de 15 minutos</a:t>
            </a:r>
            <a:endParaRPr lang="en-US" sz="1150" dirty="0"/>
          </a:p>
        </p:txBody>
      </p:sp>
      <p:sp>
        <p:nvSpPr>
          <p:cNvPr id="23" name="Shape 21"/>
          <p:cNvSpPr/>
          <p:nvPr/>
        </p:nvSpPr>
        <p:spPr>
          <a:xfrm>
            <a:off x="793790" y="4318635"/>
            <a:ext cx="13042821" cy="1096089"/>
          </a:xfrm>
          <a:prstGeom prst="roundRect">
            <a:avLst>
              <a:gd name="adj" fmla="val 6674"/>
            </a:avLst>
          </a:prstGeom>
          <a:solidFill>
            <a:srgbClr val="1F1F1F"/>
          </a:solidFill>
          <a:ln/>
        </p:spPr>
        <p:txBody>
          <a:bodyPr/>
          <a:lstStyle/>
          <a:p>
            <a:endParaRPr lang="es-AR"/>
          </a:p>
        </p:txBody>
      </p:sp>
      <p:sp>
        <p:nvSpPr>
          <p:cNvPr id="24" name="Shape 22"/>
          <p:cNvSpPr/>
          <p:nvPr/>
        </p:nvSpPr>
        <p:spPr>
          <a:xfrm>
            <a:off x="793790" y="4303395"/>
            <a:ext cx="13042821" cy="60960"/>
          </a:xfrm>
          <a:prstGeom prst="roundRect">
            <a:avLst>
              <a:gd name="adj" fmla="val 36628"/>
            </a:avLst>
          </a:prstGeom>
          <a:solidFill>
            <a:srgbClr val="F5F547"/>
          </a:solidFill>
          <a:ln/>
        </p:spPr>
        <p:txBody>
          <a:bodyPr/>
          <a:lstStyle/>
          <a:p>
            <a:endParaRPr lang="es-AR"/>
          </a:p>
        </p:txBody>
      </p:sp>
      <p:sp>
        <p:nvSpPr>
          <p:cNvPr id="25" name="Shape 23"/>
          <p:cNvSpPr/>
          <p:nvPr/>
        </p:nvSpPr>
        <p:spPr>
          <a:xfrm>
            <a:off x="7091958" y="4095393"/>
            <a:ext cx="446484" cy="446484"/>
          </a:xfrm>
          <a:prstGeom prst="roundRect">
            <a:avLst>
              <a:gd name="adj" fmla="val 204800"/>
            </a:avLst>
          </a:prstGeom>
          <a:solidFill>
            <a:srgbClr val="F5F547"/>
          </a:solidFill>
          <a:ln/>
        </p:spPr>
        <p:txBody>
          <a:bodyPr/>
          <a:lstStyle/>
          <a:p>
            <a:endParaRPr lang="es-AR"/>
          </a:p>
        </p:txBody>
      </p:sp>
      <p:sp>
        <p:nvSpPr>
          <p:cNvPr id="26" name="Text 24"/>
          <p:cNvSpPr/>
          <p:nvPr/>
        </p:nvSpPr>
        <p:spPr>
          <a:xfrm>
            <a:off x="7225903" y="4206954"/>
            <a:ext cx="178594" cy="223242"/>
          </a:xfrm>
          <a:prstGeom prst="rect">
            <a:avLst/>
          </a:prstGeom>
          <a:noFill/>
          <a:ln/>
        </p:spPr>
        <p:txBody>
          <a:bodyPr wrap="none" lIns="0" tIns="0" rIns="0" bIns="0" rtlCol="0" anchor="t"/>
          <a:lstStyle/>
          <a:p>
            <a:pPr marL="0" indent="0" algn="l">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4</a:t>
            </a:r>
            <a:endParaRPr lang="en-US" sz="1400" dirty="0"/>
          </a:p>
        </p:txBody>
      </p:sp>
      <p:sp>
        <p:nvSpPr>
          <p:cNvPr id="27" name="Text 25"/>
          <p:cNvSpPr/>
          <p:nvPr/>
        </p:nvSpPr>
        <p:spPr>
          <a:xfrm>
            <a:off x="957858" y="4690705"/>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Estado actualizado</a:t>
            </a:r>
            <a:endParaRPr lang="en-US" sz="1450" dirty="0"/>
          </a:p>
        </p:txBody>
      </p:sp>
      <p:sp>
        <p:nvSpPr>
          <p:cNvPr id="28" name="Text 26"/>
          <p:cNvSpPr/>
          <p:nvPr/>
        </p:nvSpPr>
        <p:spPr>
          <a:xfrm>
            <a:off x="957858" y="5012531"/>
            <a:ext cx="12714684" cy="238125"/>
          </a:xfrm>
          <a:prstGeom prst="rect">
            <a:avLst/>
          </a:prstGeom>
          <a:noFill/>
          <a:ln/>
        </p:spPr>
        <p:txBody>
          <a:bodyPr wrap="none" lIns="0" tIns="0" rIns="0" bIns="0" rtlCol="0" anchor="t"/>
          <a:lstStyle/>
          <a:p>
            <a:pPr marL="0" indent="0" algn="l">
              <a:lnSpc>
                <a:spcPts val="1850"/>
              </a:lnSpc>
              <a:buNone/>
            </a:pPr>
            <a:r>
              <a:rPr lang="en-US" sz="1150" dirty="0">
                <a:solidFill>
                  <a:srgbClr val="BFBFBF"/>
                </a:solidFill>
                <a:latin typeface="Open Sans" pitchFamily="34" charset="0"/>
                <a:ea typeface="Open Sans" pitchFamily="34" charset="-122"/>
                <a:cs typeface="Open Sans" pitchFamily="34" charset="-120"/>
              </a:rPr>
              <a:t>Pedido marcado como STOCK_RESERVADO o RECHAZADO</a:t>
            </a:r>
            <a:endParaRPr lang="en-US" sz="1150" dirty="0"/>
          </a:p>
        </p:txBody>
      </p:sp>
      <p:sp>
        <p:nvSpPr>
          <p:cNvPr id="29" name="Text 27"/>
          <p:cNvSpPr/>
          <p:nvPr/>
        </p:nvSpPr>
        <p:spPr>
          <a:xfrm>
            <a:off x="793790" y="5730954"/>
            <a:ext cx="2765465" cy="232529"/>
          </a:xfrm>
          <a:prstGeom prst="rect">
            <a:avLst/>
          </a:prstGeom>
          <a:noFill/>
          <a:ln/>
        </p:spPr>
        <p:txBody>
          <a:bodyPr wrap="none" lIns="0" tIns="0" rIns="0" bIns="0" rtlCol="0" anchor="t"/>
          <a:lstStyle/>
          <a:p>
            <a:pPr marL="0" indent="0" algn="l">
              <a:lnSpc>
                <a:spcPts val="1800"/>
              </a:lnSpc>
              <a:buNone/>
            </a:pPr>
            <a:r>
              <a:rPr lang="en-US" sz="1450" dirty="0">
                <a:solidFill>
                  <a:srgbClr val="FEFEFE"/>
                </a:solidFill>
                <a:latin typeface="Instrument Sans Medium" pitchFamily="34" charset="0"/>
                <a:ea typeface="Instrument Sans Medium" pitchFamily="34" charset="-122"/>
                <a:cs typeface="Instrument Sans Medium" pitchFamily="34" charset="-120"/>
              </a:rPr>
              <a:t>Consecuencias de falta de stock</a:t>
            </a:r>
            <a:endParaRPr lang="en-US" sz="1450" dirty="0"/>
          </a:p>
        </p:txBody>
      </p:sp>
      <p:sp>
        <p:nvSpPr>
          <p:cNvPr id="30" name="Text 28"/>
          <p:cNvSpPr/>
          <p:nvPr/>
        </p:nvSpPr>
        <p:spPr>
          <a:xfrm>
            <a:off x="793790" y="6112312"/>
            <a:ext cx="6339840" cy="238125"/>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Pedido pasa a estado </a:t>
            </a:r>
            <a:r>
              <a:rPr lang="en-US" sz="1150" b="1" dirty="0">
                <a:solidFill>
                  <a:srgbClr val="BFBFBF"/>
                </a:solidFill>
                <a:latin typeface="Open Sans" pitchFamily="34" charset="0"/>
                <a:ea typeface="Open Sans" pitchFamily="34" charset="-122"/>
                <a:cs typeface="Open Sans" pitchFamily="34" charset="-120"/>
              </a:rPr>
              <a:t>RECHAZADO</a:t>
            </a:r>
            <a:endParaRPr lang="en-US" sz="1150" dirty="0"/>
          </a:p>
        </p:txBody>
      </p:sp>
      <p:sp>
        <p:nvSpPr>
          <p:cNvPr id="31" name="Text 29"/>
          <p:cNvSpPr/>
          <p:nvPr/>
        </p:nvSpPr>
        <p:spPr>
          <a:xfrm>
            <a:off x="793790" y="6402467"/>
            <a:ext cx="6339840" cy="238125"/>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Se notifica al cliente vía email/SMS</a:t>
            </a:r>
            <a:endParaRPr lang="en-US" sz="1150" dirty="0"/>
          </a:p>
        </p:txBody>
      </p:sp>
      <p:sp>
        <p:nvSpPr>
          <p:cNvPr id="32" name="Text 30"/>
          <p:cNvSpPr/>
          <p:nvPr/>
        </p:nvSpPr>
        <p:spPr>
          <a:xfrm>
            <a:off x="793790" y="6692622"/>
            <a:ext cx="6339840" cy="238125"/>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No se avanza a proceso de pago</a:t>
            </a:r>
            <a:endParaRPr lang="en-US" sz="1150" dirty="0"/>
          </a:p>
        </p:txBody>
      </p:sp>
      <p:sp>
        <p:nvSpPr>
          <p:cNvPr id="33" name="Text 31"/>
          <p:cNvSpPr/>
          <p:nvPr/>
        </p:nvSpPr>
        <p:spPr>
          <a:xfrm>
            <a:off x="793790" y="6982778"/>
            <a:ext cx="6339840" cy="238125"/>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Datos quedan registrados para análisis de demanda</a:t>
            </a:r>
            <a:endParaRPr lang="en-US" sz="1150" dirty="0"/>
          </a:p>
        </p:txBody>
      </p:sp>
      <p:sp>
        <p:nvSpPr>
          <p:cNvPr id="34" name="Text 32"/>
          <p:cNvSpPr/>
          <p:nvPr/>
        </p:nvSpPr>
        <p:spPr>
          <a:xfrm>
            <a:off x="7504390" y="5730954"/>
            <a:ext cx="1873568" cy="232529"/>
          </a:xfrm>
          <a:prstGeom prst="rect">
            <a:avLst/>
          </a:prstGeom>
          <a:noFill/>
          <a:ln/>
        </p:spPr>
        <p:txBody>
          <a:bodyPr wrap="none" lIns="0" tIns="0" rIns="0" bIns="0" rtlCol="0" anchor="t"/>
          <a:lstStyle/>
          <a:p>
            <a:pPr marL="0" indent="0" algn="l">
              <a:lnSpc>
                <a:spcPts val="1800"/>
              </a:lnSpc>
              <a:buNone/>
            </a:pPr>
            <a:r>
              <a:rPr lang="en-US" sz="1450" dirty="0">
                <a:solidFill>
                  <a:srgbClr val="FEFEFE"/>
                </a:solidFill>
                <a:latin typeface="Instrument Sans Medium" pitchFamily="34" charset="0"/>
                <a:ea typeface="Instrument Sans Medium" pitchFamily="34" charset="-122"/>
                <a:cs typeface="Instrument Sans Medium" pitchFamily="34" charset="-120"/>
              </a:rPr>
              <a:t>Gestión de expiración</a:t>
            </a:r>
            <a:endParaRPr lang="en-US" sz="1450" dirty="0"/>
          </a:p>
        </p:txBody>
      </p:sp>
      <p:sp>
        <p:nvSpPr>
          <p:cNvPr id="35" name="Text 33"/>
          <p:cNvSpPr/>
          <p:nvPr/>
        </p:nvSpPr>
        <p:spPr>
          <a:xfrm>
            <a:off x="7504390" y="6112312"/>
            <a:ext cx="6339840" cy="238125"/>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Reserva válida por 15 minutos desde creación</a:t>
            </a:r>
            <a:endParaRPr lang="en-US" sz="1150" dirty="0"/>
          </a:p>
        </p:txBody>
      </p:sp>
      <p:sp>
        <p:nvSpPr>
          <p:cNvPr id="36" name="Text 34"/>
          <p:cNvSpPr/>
          <p:nvPr/>
        </p:nvSpPr>
        <p:spPr>
          <a:xfrm>
            <a:off x="7504390" y="6402467"/>
            <a:ext cx="6339840" cy="238125"/>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Si el pago no se completa, stock vuelve a estar disponible</a:t>
            </a:r>
            <a:endParaRPr lang="en-US" sz="1150" dirty="0"/>
          </a:p>
        </p:txBody>
      </p:sp>
      <p:sp>
        <p:nvSpPr>
          <p:cNvPr id="37" name="Text 35"/>
          <p:cNvSpPr/>
          <p:nvPr/>
        </p:nvSpPr>
        <p:spPr>
          <a:xfrm>
            <a:off x="7504390" y="6692622"/>
            <a:ext cx="6339840" cy="238125"/>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Job programado libera reservas expiradas cada 5 minutos</a:t>
            </a:r>
            <a:endParaRPr lang="en-US" sz="1150" dirty="0"/>
          </a:p>
        </p:txBody>
      </p:sp>
      <p:sp>
        <p:nvSpPr>
          <p:cNvPr id="38" name="Text 36"/>
          <p:cNvSpPr/>
          <p:nvPr/>
        </p:nvSpPr>
        <p:spPr>
          <a:xfrm>
            <a:off x="7504390" y="6982778"/>
            <a:ext cx="6339840" cy="238125"/>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Cliente recibe notificación de timeout si aplica</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937855"/>
            <a:ext cx="7803945" cy="6672874"/>
          </a:xfrm>
          <a:prstGeom prst="rect">
            <a:avLst/>
          </a:prstGeom>
        </p:spPr>
      </p:pic>
      <p:sp>
        <p:nvSpPr>
          <p:cNvPr id="3" name="Text 0"/>
          <p:cNvSpPr/>
          <p:nvPr/>
        </p:nvSpPr>
        <p:spPr>
          <a:xfrm>
            <a:off x="793790" y="6671548"/>
            <a:ext cx="4961811" cy="620078"/>
          </a:xfrm>
          <a:prstGeom prst="rect">
            <a:avLst/>
          </a:prstGeom>
          <a:noFill/>
          <a:ln/>
        </p:spPr>
        <p:txBody>
          <a:bodyPr wrap="none" lIns="0" tIns="0" rIns="0" bIns="0" rtlCol="0" anchor="t"/>
          <a:lstStyle/>
          <a:p>
            <a:pPr marL="0" indent="0" algn="l">
              <a:lnSpc>
                <a:spcPts val="4850"/>
              </a:lnSpc>
              <a:buNone/>
            </a:pPr>
            <a:endParaRPr lang="en-US" sz="3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31930"/>
            <a:ext cx="5180767" cy="403146"/>
          </a:xfrm>
          <a:prstGeom prst="rect">
            <a:avLst/>
          </a:prstGeom>
          <a:noFill/>
          <a:ln/>
        </p:spPr>
        <p:txBody>
          <a:bodyPr wrap="none" lIns="0" tIns="0" rIns="0" bIns="0" rtlCol="0" anchor="t"/>
          <a:lstStyle/>
          <a:p>
            <a:pPr marL="0" indent="0" algn="l">
              <a:lnSpc>
                <a:spcPts val="3150"/>
              </a:lnSpc>
              <a:buNone/>
            </a:pPr>
            <a:r>
              <a:rPr lang="en-US" sz="2500" dirty="0">
                <a:solidFill>
                  <a:srgbClr val="FEFEFE"/>
                </a:solidFill>
                <a:latin typeface="Instrument Sans Medium" pitchFamily="34" charset="0"/>
                <a:ea typeface="Instrument Sans Medium" pitchFamily="34" charset="-122"/>
                <a:cs typeface="Instrument Sans Medium" pitchFamily="34" charset="-120"/>
              </a:rPr>
              <a:t>Proceso 3: Procesamiento de pago</a:t>
            </a:r>
            <a:endParaRPr lang="en-US" sz="2500" dirty="0"/>
          </a:p>
        </p:txBody>
      </p:sp>
      <p:pic>
        <p:nvPicPr>
          <p:cNvPr id="3" name="Image 0" descr="preencoded.png"/>
          <p:cNvPicPr>
            <a:picLocks noChangeAspect="1"/>
          </p:cNvPicPr>
          <p:nvPr/>
        </p:nvPicPr>
        <p:blipFill>
          <a:blip r:embed="rId3"/>
          <a:stretch>
            <a:fillRect/>
          </a:stretch>
        </p:blipFill>
        <p:spPr>
          <a:xfrm>
            <a:off x="793790" y="1556147"/>
            <a:ext cx="3702487" cy="3702487"/>
          </a:xfrm>
          <a:prstGeom prst="rect">
            <a:avLst/>
          </a:prstGeom>
        </p:spPr>
      </p:pic>
      <p:sp>
        <p:nvSpPr>
          <p:cNvPr id="4" name="Text 1"/>
          <p:cNvSpPr/>
          <p:nvPr/>
        </p:nvSpPr>
        <p:spPr>
          <a:xfrm>
            <a:off x="793790" y="5403652"/>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FEFEFE"/>
                </a:solidFill>
                <a:latin typeface="Instrument Sans Medium" pitchFamily="34" charset="0"/>
                <a:ea typeface="Instrument Sans Medium" pitchFamily="34" charset="-122"/>
                <a:cs typeface="Instrument Sans Medium" pitchFamily="34" charset="-120"/>
              </a:rPr>
              <a:t>Validaciones previas</a:t>
            </a:r>
            <a:endParaRPr lang="en-US" sz="1250" dirty="0"/>
          </a:p>
        </p:txBody>
      </p:sp>
      <p:sp>
        <p:nvSpPr>
          <p:cNvPr id="5" name="Text 2"/>
          <p:cNvSpPr/>
          <p:nvPr/>
        </p:nvSpPr>
        <p:spPr>
          <a:xfrm>
            <a:off x="793790" y="5734050"/>
            <a:ext cx="5696188" cy="20645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BFBFBF"/>
                </a:solidFill>
                <a:latin typeface="Open Sans" pitchFamily="34" charset="0"/>
                <a:ea typeface="Open Sans" pitchFamily="34" charset="-122"/>
                <a:cs typeface="Open Sans" pitchFamily="34" charset="-120"/>
              </a:rPr>
              <a:t>Método de pago soportado (tarjeta/transferencia)</a:t>
            </a:r>
            <a:endParaRPr lang="en-US" sz="1000" dirty="0"/>
          </a:p>
        </p:txBody>
      </p:sp>
      <p:sp>
        <p:nvSpPr>
          <p:cNvPr id="6" name="Text 3"/>
          <p:cNvSpPr/>
          <p:nvPr/>
        </p:nvSpPr>
        <p:spPr>
          <a:xfrm>
            <a:off x="793790" y="5985629"/>
            <a:ext cx="5696188" cy="20645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BFBFBF"/>
                </a:solidFill>
                <a:latin typeface="Open Sans" pitchFamily="34" charset="0"/>
                <a:ea typeface="Open Sans" pitchFamily="34" charset="-122"/>
                <a:cs typeface="Open Sans" pitchFamily="34" charset="-120"/>
              </a:rPr>
              <a:t>Datos de tarjeta con formato válido</a:t>
            </a:r>
            <a:endParaRPr lang="en-US" sz="1000" dirty="0"/>
          </a:p>
        </p:txBody>
      </p:sp>
      <p:sp>
        <p:nvSpPr>
          <p:cNvPr id="7" name="Text 4"/>
          <p:cNvSpPr/>
          <p:nvPr/>
        </p:nvSpPr>
        <p:spPr>
          <a:xfrm>
            <a:off x="793790" y="6237208"/>
            <a:ext cx="5696188" cy="20645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BFBFBF"/>
                </a:solidFill>
                <a:latin typeface="Open Sans" pitchFamily="34" charset="0"/>
                <a:ea typeface="Open Sans" pitchFamily="34" charset="-122"/>
                <a:cs typeface="Open Sans" pitchFamily="34" charset="-120"/>
              </a:rPr>
              <a:t>Monto coincide con total del pedido</a:t>
            </a:r>
            <a:endParaRPr lang="en-US" sz="1000" dirty="0"/>
          </a:p>
        </p:txBody>
      </p:sp>
      <p:sp>
        <p:nvSpPr>
          <p:cNvPr id="8" name="Text 5"/>
          <p:cNvSpPr/>
          <p:nvPr/>
        </p:nvSpPr>
        <p:spPr>
          <a:xfrm>
            <a:off x="793790" y="6488787"/>
            <a:ext cx="5696188" cy="206454"/>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BFBFBF"/>
                </a:solidFill>
                <a:latin typeface="Open Sans" pitchFamily="34" charset="0"/>
                <a:ea typeface="Open Sans" pitchFamily="34" charset="-122"/>
                <a:cs typeface="Open Sans" pitchFamily="34" charset="-120"/>
              </a:rPr>
              <a:t>Reserva de stock aún vigente</a:t>
            </a:r>
            <a:endParaRPr lang="en-US" sz="1000" dirty="0"/>
          </a:p>
        </p:txBody>
      </p:sp>
      <p:sp>
        <p:nvSpPr>
          <p:cNvPr id="9" name="Text 6"/>
          <p:cNvSpPr/>
          <p:nvPr/>
        </p:nvSpPr>
        <p:spPr>
          <a:xfrm>
            <a:off x="6947274" y="412595"/>
            <a:ext cx="2470428" cy="241816"/>
          </a:xfrm>
          <a:prstGeom prst="rect">
            <a:avLst/>
          </a:prstGeom>
          <a:noFill/>
          <a:ln/>
        </p:spPr>
        <p:txBody>
          <a:bodyPr wrap="none" lIns="0" tIns="0" rIns="0" bIns="0" rtlCol="0" anchor="t"/>
          <a:lstStyle/>
          <a:p>
            <a:pPr marL="0" indent="0" algn="l">
              <a:lnSpc>
                <a:spcPts val="1900"/>
              </a:lnSpc>
              <a:buNone/>
            </a:pPr>
            <a:r>
              <a:rPr lang="en-US" sz="1500" dirty="0">
                <a:solidFill>
                  <a:srgbClr val="FEFEFE"/>
                </a:solidFill>
                <a:latin typeface="Instrument Sans Medium" pitchFamily="34" charset="0"/>
                <a:ea typeface="Instrument Sans Medium" pitchFamily="34" charset="-122"/>
                <a:cs typeface="Instrument Sans Medium" pitchFamily="34" charset="-120"/>
              </a:rPr>
              <a:t>Autorización con API Banco</a:t>
            </a:r>
            <a:endParaRPr lang="en-US" sz="1500" dirty="0"/>
          </a:p>
        </p:txBody>
      </p:sp>
      <p:sp>
        <p:nvSpPr>
          <p:cNvPr id="10" name="Text 7"/>
          <p:cNvSpPr/>
          <p:nvPr/>
        </p:nvSpPr>
        <p:spPr>
          <a:xfrm>
            <a:off x="6947274" y="717489"/>
            <a:ext cx="7031950" cy="412909"/>
          </a:xfrm>
          <a:prstGeom prst="rect">
            <a:avLst/>
          </a:prstGeom>
          <a:noFill/>
          <a:ln/>
        </p:spPr>
        <p:txBody>
          <a:bodyPr wrap="square" lIns="0" tIns="0" rIns="0" bIns="0" rtlCol="0" anchor="t"/>
          <a:lstStyle/>
          <a:p>
            <a:pPr marL="0" indent="0" algn="l">
              <a:lnSpc>
                <a:spcPts val="1600"/>
              </a:lnSpc>
              <a:buNone/>
            </a:pPr>
            <a:r>
              <a:rPr lang="en-US" sz="1000" dirty="0">
                <a:solidFill>
                  <a:srgbClr val="BFBFBF"/>
                </a:solidFill>
                <a:latin typeface="Open Sans" pitchFamily="34" charset="0"/>
                <a:ea typeface="Open Sans" pitchFamily="34" charset="-122"/>
                <a:cs typeface="Open Sans" pitchFamily="34" charset="-120"/>
              </a:rPr>
              <a:t>Simulamos la integración con una API externa de procesamiento de pagos. El sistema envía los datos del pago y espera respuesta de autorización. En producción, esto involucra protocolos seguros (3D Secure, tokenización).</a:t>
            </a:r>
            <a:endParaRPr lang="en-US" sz="1000" dirty="0"/>
          </a:p>
        </p:txBody>
      </p:sp>
      <p:sp>
        <p:nvSpPr>
          <p:cNvPr id="14" name="Text 10"/>
          <p:cNvSpPr/>
          <p:nvPr/>
        </p:nvSpPr>
        <p:spPr>
          <a:xfrm>
            <a:off x="6934676" y="5719524"/>
            <a:ext cx="6786920" cy="412909"/>
          </a:xfrm>
          <a:prstGeom prst="rect">
            <a:avLst/>
          </a:prstGeom>
          <a:noFill/>
          <a:ln/>
        </p:spPr>
        <p:txBody>
          <a:bodyPr wrap="square" lIns="0" tIns="0" rIns="0" bIns="0" rtlCol="0" anchor="t"/>
          <a:lstStyle/>
          <a:p>
            <a:pPr marL="0" indent="0" algn="l">
              <a:lnSpc>
                <a:spcPts val="1600"/>
              </a:lnSpc>
              <a:buNone/>
            </a:pPr>
            <a:endParaRPr lang="en-US" sz="1000" dirty="0"/>
          </a:p>
        </p:txBody>
      </p:sp>
      <p:sp>
        <p:nvSpPr>
          <p:cNvPr id="15" name="Shape 11"/>
          <p:cNvSpPr/>
          <p:nvPr/>
        </p:nvSpPr>
        <p:spPr>
          <a:xfrm>
            <a:off x="793790" y="6885384"/>
            <a:ext cx="290155" cy="290155"/>
          </a:xfrm>
          <a:prstGeom prst="roundRect">
            <a:avLst>
              <a:gd name="adj" fmla="val 6669"/>
            </a:avLst>
          </a:prstGeom>
          <a:solidFill>
            <a:srgbClr val="3E3E3E"/>
          </a:solidFill>
          <a:ln/>
        </p:spPr>
        <p:txBody>
          <a:bodyPr/>
          <a:lstStyle/>
          <a:p>
            <a:endParaRPr lang="es-AR"/>
          </a:p>
        </p:txBody>
      </p:sp>
      <p:sp>
        <p:nvSpPr>
          <p:cNvPr id="16" name="Text 12"/>
          <p:cNvSpPr/>
          <p:nvPr/>
        </p:nvSpPr>
        <p:spPr>
          <a:xfrm>
            <a:off x="842070" y="6909495"/>
            <a:ext cx="193477" cy="241816"/>
          </a:xfrm>
          <a:prstGeom prst="rect">
            <a:avLst/>
          </a:prstGeom>
          <a:noFill/>
          <a:ln/>
        </p:spPr>
        <p:txBody>
          <a:bodyPr wrap="none" lIns="0" tIns="0" rIns="0" bIns="0" rtlCol="0" anchor="t"/>
          <a:lstStyle/>
          <a:p>
            <a:pPr marL="0" indent="0" algn="ctr">
              <a:lnSpc>
                <a:spcPts val="1500"/>
              </a:lnSpc>
              <a:buNone/>
            </a:pPr>
            <a:r>
              <a:rPr lang="en-US" sz="1500" dirty="0">
                <a:solidFill>
                  <a:srgbClr val="BFBFBF"/>
                </a:solidFill>
                <a:latin typeface="Instrument Sans Medium" pitchFamily="34" charset="0"/>
                <a:ea typeface="Instrument Sans Medium" pitchFamily="34" charset="-122"/>
                <a:cs typeface="Instrument Sans Medium" pitchFamily="34" charset="-120"/>
              </a:rPr>
              <a:t>1</a:t>
            </a:r>
            <a:endParaRPr lang="en-US" sz="1500" dirty="0"/>
          </a:p>
        </p:txBody>
      </p:sp>
      <p:sp>
        <p:nvSpPr>
          <p:cNvPr id="17" name="Text 13"/>
          <p:cNvSpPr/>
          <p:nvPr/>
        </p:nvSpPr>
        <p:spPr>
          <a:xfrm>
            <a:off x="1212890" y="6929676"/>
            <a:ext cx="2017395" cy="201454"/>
          </a:xfrm>
          <a:prstGeom prst="rect">
            <a:avLst/>
          </a:prstGeom>
          <a:noFill/>
          <a:ln/>
        </p:spPr>
        <p:txBody>
          <a:bodyPr wrap="none" lIns="0" tIns="0" rIns="0" bIns="0" rtlCol="0" anchor="t"/>
          <a:lstStyle/>
          <a:p>
            <a:pPr marL="0" indent="0" algn="l">
              <a:lnSpc>
                <a:spcPts val="1550"/>
              </a:lnSpc>
              <a:buNone/>
            </a:pPr>
            <a:r>
              <a:rPr lang="en-US" sz="1250" dirty="0">
                <a:solidFill>
                  <a:srgbClr val="1D4241"/>
                </a:solidFill>
                <a:latin typeface="Instrument Sans Medium" pitchFamily="34" charset="0"/>
                <a:ea typeface="Instrument Sans Medium" pitchFamily="34" charset="-122"/>
                <a:cs typeface="Instrument Sans Medium" pitchFamily="34" charset="-120"/>
              </a:rPr>
              <a:t>Estado:</a:t>
            </a:r>
            <a:r>
              <a:rPr lang="en-US" sz="1250" dirty="0">
                <a:solidFill>
                  <a:srgbClr val="BFBFBF"/>
                </a:solidFill>
                <a:latin typeface="Instrument Sans Medium" pitchFamily="34" charset="0"/>
                <a:ea typeface="Instrument Sans Medium" pitchFamily="34" charset="-122"/>
                <a:cs typeface="Instrument Sans Medium" pitchFamily="34" charset="-120"/>
              </a:rPr>
              <a:t> PAGO_APROBADO</a:t>
            </a:r>
            <a:endParaRPr lang="en-US" sz="1250" dirty="0"/>
          </a:p>
        </p:txBody>
      </p:sp>
      <p:sp>
        <p:nvSpPr>
          <p:cNvPr id="18" name="Text 14"/>
          <p:cNvSpPr/>
          <p:nvPr/>
        </p:nvSpPr>
        <p:spPr>
          <a:xfrm>
            <a:off x="1212890" y="7208520"/>
            <a:ext cx="6021705" cy="206454"/>
          </a:xfrm>
          <a:prstGeom prst="rect">
            <a:avLst/>
          </a:prstGeom>
          <a:noFill/>
          <a:ln/>
        </p:spPr>
        <p:txBody>
          <a:bodyPr wrap="none" lIns="0" tIns="0" rIns="0" bIns="0" rtlCol="0" anchor="t"/>
          <a:lstStyle/>
          <a:p>
            <a:pPr marL="0" indent="0" algn="l">
              <a:lnSpc>
                <a:spcPts val="1600"/>
              </a:lnSpc>
              <a:buNone/>
            </a:pPr>
            <a:r>
              <a:rPr lang="en-US" sz="1000" dirty="0">
                <a:solidFill>
                  <a:srgbClr val="BFBFBF"/>
                </a:solidFill>
                <a:latin typeface="Open Sans" pitchFamily="34" charset="0"/>
                <a:ea typeface="Open Sans" pitchFamily="34" charset="-122"/>
                <a:cs typeface="Open Sans" pitchFamily="34" charset="-120"/>
              </a:rPr>
              <a:t>Autorización exitosa. Se registra auth_code del banco y el pedido avanza a preparación.</a:t>
            </a:r>
            <a:endParaRPr lang="en-US" sz="1000" dirty="0"/>
          </a:p>
        </p:txBody>
      </p:sp>
      <p:sp>
        <p:nvSpPr>
          <p:cNvPr id="19" name="Shape 15"/>
          <p:cNvSpPr/>
          <p:nvPr/>
        </p:nvSpPr>
        <p:spPr>
          <a:xfrm>
            <a:off x="7395805" y="7166507"/>
            <a:ext cx="290155" cy="290155"/>
          </a:xfrm>
          <a:prstGeom prst="roundRect">
            <a:avLst>
              <a:gd name="adj" fmla="val 6669"/>
            </a:avLst>
          </a:prstGeom>
          <a:solidFill>
            <a:srgbClr val="3E3E3E"/>
          </a:solidFill>
          <a:ln/>
        </p:spPr>
        <p:txBody>
          <a:bodyPr/>
          <a:lstStyle/>
          <a:p>
            <a:endParaRPr lang="es-AR"/>
          </a:p>
        </p:txBody>
      </p:sp>
      <p:sp>
        <p:nvSpPr>
          <p:cNvPr id="20" name="Text 16"/>
          <p:cNvSpPr/>
          <p:nvPr/>
        </p:nvSpPr>
        <p:spPr>
          <a:xfrm>
            <a:off x="7444085" y="7190618"/>
            <a:ext cx="193477" cy="241816"/>
          </a:xfrm>
          <a:prstGeom prst="rect">
            <a:avLst/>
          </a:prstGeom>
          <a:noFill/>
          <a:ln/>
        </p:spPr>
        <p:txBody>
          <a:bodyPr wrap="none" lIns="0" tIns="0" rIns="0" bIns="0" rtlCol="0" anchor="t"/>
          <a:lstStyle/>
          <a:p>
            <a:pPr marL="0" indent="0" algn="ctr">
              <a:lnSpc>
                <a:spcPts val="1500"/>
              </a:lnSpc>
              <a:buNone/>
            </a:pPr>
            <a:r>
              <a:rPr lang="en-US" sz="1500" dirty="0">
                <a:solidFill>
                  <a:srgbClr val="BFBFBF"/>
                </a:solidFill>
                <a:latin typeface="Instrument Sans Medium" pitchFamily="34" charset="0"/>
                <a:ea typeface="Instrument Sans Medium" pitchFamily="34" charset="-122"/>
                <a:cs typeface="Instrument Sans Medium" pitchFamily="34" charset="-120"/>
              </a:rPr>
              <a:t>2</a:t>
            </a:r>
            <a:endParaRPr lang="en-US" sz="1500" dirty="0"/>
          </a:p>
        </p:txBody>
      </p:sp>
      <p:sp>
        <p:nvSpPr>
          <p:cNvPr id="21" name="Text 17"/>
          <p:cNvSpPr/>
          <p:nvPr/>
        </p:nvSpPr>
        <p:spPr>
          <a:xfrm>
            <a:off x="7814905" y="7210799"/>
            <a:ext cx="1614607" cy="201454"/>
          </a:xfrm>
          <a:prstGeom prst="rect">
            <a:avLst/>
          </a:prstGeom>
          <a:noFill/>
          <a:ln/>
        </p:spPr>
        <p:txBody>
          <a:bodyPr wrap="none" lIns="0" tIns="0" rIns="0" bIns="0" rtlCol="0" anchor="t"/>
          <a:lstStyle/>
          <a:p>
            <a:pPr marL="0" indent="0" algn="l">
              <a:lnSpc>
                <a:spcPts val="1550"/>
              </a:lnSpc>
              <a:buNone/>
            </a:pPr>
            <a:r>
              <a:rPr lang="en-US" sz="1250" dirty="0">
                <a:solidFill>
                  <a:srgbClr val="1D4241"/>
                </a:solidFill>
                <a:latin typeface="Instrument Sans Medium" pitchFamily="34" charset="0"/>
                <a:ea typeface="Instrument Sans Medium" pitchFamily="34" charset="-122"/>
                <a:cs typeface="Instrument Sans Medium" pitchFamily="34" charset="-120"/>
              </a:rPr>
              <a:t>Estado:</a:t>
            </a:r>
            <a:r>
              <a:rPr lang="en-US" sz="1250" dirty="0">
                <a:solidFill>
                  <a:srgbClr val="BFBFBF"/>
                </a:solidFill>
                <a:latin typeface="Instrument Sans Medium" pitchFamily="34" charset="0"/>
                <a:ea typeface="Instrument Sans Medium" pitchFamily="34" charset="-122"/>
                <a:cs typeface="Instrument Sans Medium" pitchFamily="34" charset="-120"/>
              </a:rPr>
              <a:t> RECHAZADO</a:t>
            </a:r>
            <a:endParaRPr lang="en-US" sz="1250" dirty="0"/>
          </a:p>
        </p:txBody>
      </p:sp>
      <p:sp>
        <p:nvSpPr>
          <p:cNvPr id="22" name="Text 18"/>
          <p:cNvSpPr/>
          <p:nvPr/>
        </p:nvSpPr>
        <p:spPr>
          <a:xfrm>
            <a:off x="7814905" y="7489643"/>
            <a:ext cx="6021705" cy="206454"/>
          </a:xfrm>
          <a:prstGeom prst="rect">
            <a:avLst/>
          </a:prstGeom>
          <a:noFill/>
          <a:ln/>
        </p:spPr>
        <p:txBody>
          <a:bodyPr wrap="none" lIns="0" tIns="0" rIns="0" bIns="0" rtlCol="0" anchor="t"/>
          <a:lstStyle/>
          <a:p>
            <a:pPr marL="0" indent="0" algn="l">
              <a:lnSpc>
                <a:spcPts val="1600"/>
              </a:lnSpc>
              <a:buNone/>
            </a:pPr>
            <a:r>
              <a:rPr lang="en-US" sz="1000" dirty="0">
                <a:solidFill>
                  <a:srgbClr val="BFBFBF"/>
                </a:solidFill>
                <a:latin typeface="Open Sans" pitchFamily="34" charset="0"/>
                <a:ea typeface="Open Sans" pitchFamily="34" charset="-122"/>
                <a:cs typeface="Open Sans" pitchFamily="34" charset="-120"/>
              </a:rPr>
              <a:t>Autorización fallida. Se libera la reserva de stock y se notifica al cliente con motivo del rechazo.</a:t>
            </a:r>
            <a:endParaRPr lang="en-US" sz="1000" dirty="0"/>
          </a:p>
        </p:txBody>
      </p:sp>
      <p:pic>
        <p:nvPicPr>
          <p:cNvPr id="24" name="Imagen 23">
            <a:extLst>
              <a:ext uri="{FF2B5EF4-FFF2-40B4-BE49-F238E27FC236}">
                <a16:creationId xmlns:a16="http://schemas.microsoft.com/office/drawing/2014/main" id="{23F27BE7-E52E-4C48-76C0-FA0A7BABAE11}"/>
              </a:ext>
            </a:extLst>
          </p:cNvPr>
          <p:cNvPicPr>
            <a:picLocks noChangeAspect="1"/>
          </p:cNvPicPr>
          <p:nvPr/>
        </p:nvPicPr>
        <p:blipFill>
          <a:blip r:embed="rId4"/>
          <a:stretch>
            <a:fillRect/>
          </a:stretch>
        </p:blipFill>
        <p:spPr>
          <a:xfrm>
            <a:off x="7395805" y="1343184"/>
            <a:ext cx="5591955" cy="568721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68705"/>
            <a:ext cx="6266498" cy="496133"/>
          </a:xfrm>
          <a:prstGeom prst="rect">
            <a:avLst/>
          </a:prstGeom>
          <a:noFill/>
          <a:ln/>
        </p:spPr>
        <p:txBody>
          <a:bodyPr wrap="none" lIns="0" tIns="0" rIns="0" bIns="0" rtlCol="0" anchor="t"/>
          <a:lstStyle/>
          <a:p>
            <a:pPr marL="0" indent="0" algn="l">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Proceso 4: Preparación del pedido</a:t>
            </a:r>
            <a:endParaRPr lang="en-US" sz="3100" dirty="0"/>
          </a:p>
        </p:txBody>
      </p:sp>
      <p:sp>
        <p:nvSpPr>
          <p:cNvPr id="3" name="Text 1"/>
          <p:cNvSpPr/>
          <p:nvPr/>
        </p:nvSpPr>
        <p:spPr>
          <a:xfrm>
            <a:off x="793790" y="1628299"/>
            <a:ext cx="5976461" cy="297656"/>
          </a:xfrm>
          <a:prstGeom prst="rect">
            <a:avLst/>
          </a:prstGeom>
          <a:noFill/>
          <a:ln/>
        </p:spPr>
        <p:txBody>
          <a:bodyPr wrap="none" lIns="0" tIns="0" rIns="0" bIns="0" rtlCol="0" anchor="t"/>
          <a:lstStyle/>
          <a:p>
            <a:pPr marL="0" indent="0" algn="l">
              <a:lnSpc>
                <a:spcPts val="2300"/>
              </a:lnSpc>
              <a:buNone/>
            </a:pPr>
            <a:r>
              <a:rPr lang="en-US" sz="1850" dirty="0">
                <a:solidFill>
                  <a:srgbClr val="FEFEFE"/>
                </a:solidFill>
                <a:latin typeface="Instrument Sans Medium" pitchFamily="34" charset="0"/>
                <a:ea typeface="Instrument Sans Medium" pitchFamily="34" charset="-122"/>
                <a:cs typeface="Instrument Sans Medium" pitchFamily="34" charset="-120"/>
              </a:rPr>
              <a:t>Picking, confirmación física y manejo de discrepancias</a:t>
            </a:r>
            <a:endParaRPr lang="en-US" sz="1850" dirty="0"/>
          </a:p>
        </p:txBody>
      </p:sp>
      <p:sp>
        <p:nvSpPr>
          <p:cNvPr id="4" name="Text 2"/>
          <p:cNvSpPr/>
          <p:nvPr/>
        </p:nvSpPr>
        <p:spPr>
          <a:xfrm>
            <a:off x="793790" y="2164080"/>
            <a:ext cx="13042821" cy="508159"/>
          </a:xfrm>
          <a:prstGeom prst="rect">
            <a:avLst/>
          </a:prstGeom>
          <a:noFill/>
          <a:ln/>
        </p:spPr>
        <p:txBody>
          <a:bodyPr wrap="squar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El módulo de Preparación genera una </a:t>
            </a:r>
            <a:r>
              <a:rPr lang="en-US" sz="1250" b="1" dirty="0">
                <a:solidFill>
                  <a:srgbClr val="BFBFBF"/>
                </a:solidFill>
                <a:latin typeface="Open Sans" pitchFamily="34" charset="0"/>
                <a:ea typeface="Open Sans" pitchFamily="34" charset="-122"/>
                <a:cs typeface="Open Sans" pitchFamily="34" charset="-120"/>
              </a:rPr>
              <a:t>picking list</a:t>
            </a:r>
            <a:r>
              <a:rPr lang="en-US" sz="1250" dirty="0">
                <a:solidFill>
                  <a:srgbClr val="BFBFBF"/>
                </a:solidFill>
                <a:latin typeface="Open Sans" pitchFamily="34" charset="0"/>
                <a:ea typeface="Open Sans" pitchFamily="34" charset="-122"/>
                <a:cs typeface="Open Sans" pitchFamily="34" charset="-120"/>
              </a:rPr>
              <a:t> para el personal de almacén. Se valida que el stock reservado corresponda con el inventario físico real. Este es el punto donde pueden detectarse diferencias entre sistema y realidad.</a:t>
            </a:r>
            <a:endParaRPr lang="en-US" sz="1250" dirty="0"/>
          </a:p>
        </p:txBody>
      </p:sp>
      <p:sp>
        <p:nvSpPr>
          <p:cNvPr id="5" name="Shape 3"/>
          <p:cNvSpPr/>
          <p:nvPr/>
        </p:nvSpPr>
        <p:spPr>
          <a:xfrm>
            <a:off x="793790" y="2850833"/>
            <a:ext cx="357188" cy="357188"/>
          </a:xfrm>
          <a:prstGeom prst="roundRect">
            <a:avLst>
              <a:gd name="adj" fmla="val 6668"/>
            </a:avLst>
          </a:prstGeom>
          <a:solidFill>
            <a:srgbClr val="3E3E3E"/>
          </a:solidFill>
          <a:ln/>
        </p:spPr>
        <p:txBody>
          <a:bodyPr/>
          <a:lstStyle/>
          <a:p>
            <a:endParaRPr lang="es-AR"/>
          </a:p>
        </p:txBody>
      </p:sp>
      <p:sp>
        <p:nvSpPr>
          <p:cNvPr id="6" name="Text 4"/>
          <p:cNvSpPr/>
          <p:nvPr/>
        </p:nvSpPr>
        <p:spPr>
          <a:xfrm>
            <a:off x="853321" y="2880598"/>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1</a:t>
            </a:r>
            <a:endParaRPr lang="en-US" sz="1850" dirty="0"/>
          </a:p>
        </p:txBody>
      </p:sp>
      <p:sp>
        <p:nvSpPr>
          <p:cNvPr id="7" name="Text 5"/>
          <p:cNvSpPr/>
          <p:nvPr/>
        </p:nvSpPr>
        <p:spPr>
          <a:xfrm>
            <a:off x="1309687" y="2905363"/>
            <a:ext cx="2096929"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Generación picking list</a:t>
            </a:r>
            <a:endParaRPr lang="en-US" sz="1550" dirty="0"/>
          </a:p>
        </p:txBody>
      </p:sp>
      <p:sp>
        <p:nvSpPr>
          <p:cNvPr id="8" name="Text 6"/>
          <p:cNvSpPr/>
          <p:nvPr/>
        </p:nvSpPr>
        <p:spPr>
          <a:xfrm>
            <a:off x="1309687" y="3248620"/>
            <a:ext cx="5906333"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Documento con ubicaciones físicas de cada SKU y cantidades a recolectar</a:t>
            </a:r>
            <a:endParaRPr lang="en-US" sz="1250" dirty="0"/>
          </a:p>
        </p:txBody>
      </p:sp>
      <p:sp>
        <p:nvSpPr>
          <p:cNvPr id="9" name="Shape 7"/>
          <p:cNvSpPr/>
          <p:nvPr/>
        </p:nvSpPr>
        <p:spPr>
          <a:xfrm>
            <a:off x="7414379" y="2850833"/>
            <a:ext cx="357188" cy="357188"/>
          </a:xfrm>
          <a:prstGeom prst="roundRect">
            <a:avLst>
              <a:gd name="adj" fmla="val 6668"/>
            </a:avLst>
          </a:prstGeom>
          <a:solidFill>
            <a:srgbClr val="3E3E3E"/>
          </a:solidFill>
          <a:ln/>
        </p:spPr>
        <p:txBody>
          <a:bodyPr/>
          <a:lstStyle/>
          <a:p>
            <a:endParaRPr lang="es-AR"/>
          </a:p>
        </p:txBody>
      </p:sp>
      <p:sp>
        <p:nvSpPr>
          <p:cNvPr id="10" name="Text 8"/>
          <p:cNvSpPr/>
          <p:nvPr/>
        </p:nvSpPr>
        <p:spPr>
          <a:xfrm>
            <a:off x="7473910" y="2880598"/>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2</a:t>
            </a:r>
            <a:endParaRPr lang="en-US" sz="1850" dirty="0"/>
          </a:p>
        </p:txBody>
      </p:sp>
      <p:sp>
        <p:nvSpPr>
          <p:cNvPr id="11" name="Text 9"/>
          <p:cNvSpPr/>
          <p:nvPr/>
        </p:nvSpPr>
        <p:spPr>
          <a:xfrm>
            <a:off x="7930277" y="290536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Recolección física</a:t>
            </a:r>
            <a:endParaRPr lang="en-US" sz="1550" dirty="0"/>
          </a:p>
        </p:txBody>
      </p:sp>
      <p:sp>
        <p:nvSpPr>
          <p:cNvPr id="12" name="Text 10"/>
          <p:cNvSpPr/>
          <p:nvPr/>
        </p:nvSpPr>
        <p:spPr>
          <a:xfrm>
            <a:off x="7930277" y="3248620"/>
            <a:ext cx="5906333"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Personal confirma cada item escaneando códigos de barras en almacén</a:t>
            </a:r>
            <a:endParaRPr lang="en-US" sz="1250" dirty="0"/>
          </a:p>
        </p:txBody>
      </p:sp>
      <p:sp>
        <p:nvSpPr>
          <p:cNvPr id="13" name="Shape 11"/>
          <p:cNvSpPr/>
          <p:nvPr/>
        </p:nvSpPr>
        <p:spPr>
          <a:xfrm>
            <a:off x="793790" y="3820239"/>
            <a:ext cx="357188" cy="357188"/>
          </a:xfrm>
          <a:prstGeom prst="roundRect">
            <a:avLst>
              <a:gd name="adj" fmla="val 6668"/>
            </a:avLst>
          </a:prstGeom>
          <a:solidFill>
            <a:srgbClr val="3E3E3E"/>
          </a:solidFill>
          <a:ln/>
        </p:spPr>
        <p:txBody>
          <a:bodyPr/>
          <a:lstStyle/>
          <a:p>
            <a:endParaRPr lang="es-AR"/>
          </a:p>
        </p:txBody>
      </p:sp>
      <p:sp>
        <p:nvSpPr>
          <p:cNvPr id="14" name="Text 12"/>
          <p:cNvSpPr/>
          <p:nvPr/>
        </p:nvSpPr>
        <p:spPr>
          <a:xfrm>
            <a:off x="853321" y="3850005"/>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3</a:t>
            </a:r>
            <a:endParaRPr lang="en-US" sz="1850" dirty="0"/>
          </a:p>
        </p:txBody>
      </p:sp>
      <p:sp>
        <p:nvSpPr>
          <p:cNvPr id="15" name="Text 13"/>
          <p:cNvSpPr/>
          <p:nvPr/>
        </p:nvSpPr>
        <p:spPr>
          <a:xfrm>
            <a:off x="1309687" y="3874770"/>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Validación stock real</a:t>
            </a:r>
            <a:endParaRPr lang="en-US" sz="1550" dirty="0"/>
          </a:p>
        </p:txBody>
      </p:sp>
      <p:sp>
        <p:nvSpPr>
          <p:cNvPr id="16" name="Text 14"/>
          <p:cNvSpPr/>
          <p:nvPr/>
        </p:nvSpPr>
        <p:spPr>
          <a:xfrm>
            <a:off x="1309687" y="4218027"/>
            <a:ext cx="5906333"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Sistema verifica que cantidades físicas coincidan con reserva digital</a:t>
            </a:r>
            <a:endParaRPr lang="en-US" sz="1250" dirty="0"/>
          </a:p>
        </p:txBody>
      </p:sp>
      <p:sp>
        <p:nvSpPr>
          <p:cNvPr id="17" name="Shape 15"/>
          <p:cNvSpPr/>
          <p:nvPr/>
        </p:nvSpPr>
        <p:spPr>
          <a:xfrm>
            <a:off x="7414379" y="3820239"/>
            <a:ext cx="357188" cy="357188"/>
          </a:xfrm>
          <a:prstGeom prst="roundRect">
            <a:avLst>
              <a:gd name="adj" fmla="val 6668"/>
            </a:avLst>
          </a:prstGeom>
          <a:solidFill>
            <a:srgbClr val="3E3E3E"/>
          </a:solidFill>
          <a:ln/>
        </p:spPr>
        <p:txBody>
          <a:bodyPr/>
          <a:lstStyle/>
          <a:p>
            <a:endParaRPr lang="es-AR"/>
          </a:p>
        </p:txBody>
      </p:sp>
      <p:sp>
        <p:nvSpPr>
          <p:cNvPr id="18" name="Text 16"/>
          <p:cNvSpPr/>
          <p:nvPr/>
        </p:nvSpPr>
        <p:spPr>
          <a:xfrm>
            <a:off x="7473910" y="3850005"/>
            <a:ext cx="238125" cy="297656"/>
          </a:xfrm>
          <a:prstGeom prst="rect">
            <a:avLst/>
          </a:prstGeom>
          <a:noFill/>
          <a:ln/>
        </p:spPr>
        <p:txBody>
          <a:bodyPr wrap="none" lIns="0" tIns="0" rIns="0" bIns="0" rtlCol="0" anchor="t"/>
          <a:lstStyle/>
          <a:p>
            <a:pPr marL="0" indent="0" algn="ctr">
              <a:lnSpc>
                <a:spcPts val="18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4</a:t>
            </a:r>
            <a:endParaRPr lang="en-US" sz="1850" dirty="0"/>
          </a:p>
        </p:txBody>
      </p:sp>
      <p:sp>
        <p:nvSpPr>
          <p:cNvPr id="19" name="Text 17"/>
          <p:cNvSpPr/>
          <p:nvPr/>
        </p:nvSpPr>
        <p:spPr>
          <a:xfrm>
            <a:off x="7930277" y="3874770"/>
            <a:ext cx="2085618" cy="248007"/>
          </a:xfrm>
          <a:prstGeom prst="rect">
            <a:avLst/>
          </a:prstGeom>
          <a:noFill/>
          <a:ln/>
        </p:spPr>
        <p:txBody>
          <a:bodyPr wrap="none" lIns="0" tIns="0" rIns="0" bIns="0" rtlCol="0" anchor="t"/>
          <a:lstStyle/>
          <a:p>
            <a:pPr marL="0" indent="0" algn="l">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Empaque y etiquetado</a:t>
            </a:r>
            <a:endParaRPr lang="en-US" sz="1550" dirty="0"/>
          </a:p>
        </p:txBody>
      </p:sp>
      <p:sp>
        <p:nvSpPr>
          <p:cNvPr id="20" name="Text 18"/>
          <p:cNvSpPr/>
          <p:nvPr/>
        </p:nvSpPr>
        <p:spPr>
          <a:xfrm>
            <a:off x="7930277" y="4218027"/>
            <a:ext cx="5906333"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Productos confirmados se empacan con etiqueta de order_id para carrier</a:t>
            </a:r>
            <a:endParaRPr lang="en-US" sz="1250" dirty="0"/>
          </a:p>
        </p:txBody>
      </p:sp>
      <p:sp>
        <p:nvSpPr>
          <p:cNvPr id="21" name="Text 19"/>
          <p:cNvSpPr/>
          <p:nvPr/>
        </p:nvSpPr>
        <p:spPr>
          <a:xfrm>
            <a:off x="793790" y="480941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Flujo exitoso</a:t>
            </a:r>
            <a:endParaRPr lang="en-US" sz="1550" dirty="0"/>
          </a:p>
        </p:txBody>
      </p:sp>
      <p:sp>
        <p:nvSpPr>
          <p:cNvPr id="22" name="Text 20"/>
          <p:cNvSpPr/>
          <p:nvPr/>
        </p:nvSpPr>
        <p:spPr>
          <a:xfrm>
            <a:off x="793790" y="5216128"/>
            <a:ext cx="6327815"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Si todos los items están disponibles físicamente:</a:t>
            </a:r>
            <a:endParaRPr lang="en-US" sz="1250" dirty="0"/>
          </a:p>
        </p:txBody>
      </p:sp>
      <p:sp>
        <p:nvSpPr>
          <p:cNvPr id="23" name="Text 21"/>
          <p:cNvSpPr/>
          <p:nvPr/>
        </p:nvSpPr>
        <p:spPr>
          <a:xfrm>
            <a:off x="793790" y="5613083"/>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Estado cambia a </a:t>
            </a:r>
            <a:r>
              <a:rPr lang="en-US" sz="1250" b="1" dirty="0">
                <a:solidFill>
                  <a:srgbClr val="000000"/>
                </a:solidFill>
                <a:highlight>
                  <a:srgbClr val="EF9C82"/>
                </a:highlight>
                <a:latin typeface="Open Sans" pitchFamily="34" charset="0"/>
                <a:ea typeface="Open Sans" pitchFamily="34" charset="-122"/>
                <a:cs typeface="Open Sans" pitchFamily="34" charset="-120"/>
              </a:rPr>
              <a:t>LISTO_PARA_ENVIO</a:t>
            </a:r>
            <a:endParaRPr lang="en-US" sz="1250" dirty="0"/>
          </a:p>
        </p:txBody>
      </p:sp>
      <p:sp>
        <p:nvSpPr>
          <p:cNvPr id="24" name="Text 22"/>
          <p:cNvSpPr/>
          <p:nvPr/>
        </p:nvSpPr>
        <p:spPr>
          <a:xfrm>
            <a:off x="793790" y="5922645"/>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Se confirma la reserva en Inventario (descuenta stock)</a:t>
            </a:r>
            <a:endParaRPr lang="en-US" sz="1250" dirty="0"/>
          </a:p>
        </p:txBody>
      </p:sp>
      <p:sp>
        <p:nvSpPr>
          <p:cNvPr id="25" name="Text 23"/>
          <p:cNvSpPr/>
          <p:nvPr/>
        </p:nvSpPr>
        <p:spPr>
          <a:xfrm>
            <a:off x="793790" y="6232208"/>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Pedido queda disponible para proceso de envío</a:t>
            </a:r>
            <a:endParaRPr lang="en-US" sz="1250" dirty="0"/>
          </a:p>
        </p:txBody>
      </p:sp>
      <p:sp>
        <p:nvSpPr>
          <p:cNvPr id="26" name="Text 24"/>
          <p:cNvSpPr/>
          <p:nvPr/>
        </p:nvSpPr>
        <p:spPr>
          <a:xfrm>
            <a:off x="793790" y="6541770"/>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Se genera código de tracking preliminar</a:t>
            </a:r>
            <a:endParaRPr lang="en-US" sz="1250" dirty="0"/>
          </a:p>
        </p:txBody>
      </p:sp>
      <p:sp>
        <p:nvSpPr>
          <p:cNvPr id="27" name="Text 25"/>
          <p:cNvSpPr/>
          <p:nvPr/>
        </p:nvSpPr>
        <p:spPr>
          <a:xfrm>
            <a:off x="7516416" y="4809411"/>
            <a:ext cx="2269450" cy="248007"/>
          </a:xfrm>
          <a:prstGeom prst="rect">
            <a:avLst/>
          </a:prstGeom>
          <a:noFill/>
          <a:ln/>
        </p:spPr>
        <p:txBody>
          <a:bodyPr wrap="none" lIns="0" tIns="0" rIns="0" bIns="0" rtlCol="0" anchor="t"/>
          <a:lstStyle/>
          <a:p>
            <a:pPr marL="0" indent="0" algn="l">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Manejo de discrepancias</a:t>
            </a:r>
            <a:endParaRPr lang="en-US" sz="1550" dirty="0"/>
          </a:p>
        </p:txBody>
      </p:sp>
      <p:sp>
        <p:nvSpPr>
          <p:cNvPr id="28" name="Text 26"/>
          <p:cNvSpPr/>
          <p:nvPr/>
        </p:nvSpPr>
        <p:spPr>
          <a:xfrm>
            <a:off x="7516416" y="5216128"/>
            <a:ext cx="6327815" cy="254079"/>
          </a:xfrm>
          <a:prstGeom prst="rect">
            <a:avLst/>
          </a:prstGeom>
          <a:noFill/>
          <a:ln/>
        </p:spPr>
        <p:txBody>
          <a:bodyPr wrap="none" lIns="0" tIns="0" rIns="0" bIns="0" rtlCol="0" anchor="t"/>
          <a:lstStyle/>
          <a:p>
            <a:pPr marL="0" indent="0" algn="l">
              <a:lnSpc>
                <a:spcPts val="2000"/>
              </a:lnSpc>
              <a:buNone/>
            </a:pPr>
            <a:r>
              <a:rPr lang="en-US" sz="1250" dirty="0">
                <a:solidFill>
                  <a:srgbClr val="BFBFBF"/>
                </a:solidFill>
                <a:latin typeface="Open Sans" pitchFamily="34" charset="0"/>
                <a:ea typeface="Open Sans" pitchFamily="34" charset="-122"/>
                <a:cs typeface="Open Sans" pitchFamily="34" charset="-120"/>
              </a:rPr>
              <a:t>Si hay diferencias entre reserva y stock físico:</a:t>
            </a:r>
            <a:endParaRPr lang="en-US" sz="1250" dirty="0"/>
          </a:p>
        </p:txBody>
      </p:sp>
      <p:sp>
        <p:nvSpPr>
          <p:cNvPr id="29" name="Text 27"/>
          <p:cNvSpPr/>
          <p:nvPr/>
        </p:nvSpPr>
        <p:spPr>
          <a:xfrm>
            <a:off x="7516416" y="5613083"/>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Pedido retorna a estado </a:t>
            </a:r>
            <a:r>
              <a:rPr lang="en-US" sz="1250" b="1" dirty="0">
                <a:solidFill>
                  <a:srgbClr val="BFBFBF"/>
                </a:solidFill>
                <a:latin typeface="Open Sans" pitchFamily="34" charset="0"/>
                <a:ea typeface="Open Sans" pitchFamily="34" charset="-122"/>
                <a:cs typeface="Open Sans" pitchFamily="34" charset="-120"/>
              </a:rPr>
              <a:t>RECHAZADO</a:t>
            </a:r>
            <a:endParaRPr lang="en-US" sz="1250" dirty="0"/>
          </a:p>
        </p:txBody>
      </p:sp>
      <p:sp>
        <p:nvSpPr>
          <p:cNvPr id="30" name="Text 28"/>
          <p:cNvSpPr/>
          <p:nvPr/>
        </p:nvSpPr>
        <p:spPr>
          <a:xfrm>
            <a:off x="7516416" y="5922645"/>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Se emite </a:t>
            </a:r>
            <a:r>
              <a:rPr lang="en-US" sz="1250" b="1" dirty="0">
                <a:solidFill>
                  <a:srgbClr val="BFBFBF"/>
                </a:solidFill>
                <a:latin typeface="Open Sans" pitchFamily="34" charset="0"/>
                <a:ea typeface="Open Sans" pitchFamily="34" charset="-122"/>
                <a:cs typeface="Open Sans" pitchFamily="34" charset="-120"/>
              </a:rPr>
              <a:t>nota de crédito</a:t>
            </a:r>
            <a:r>
              <a:rPr lang="en-US" sz="1250" dirty="0">
                <a:solidFill>
                  <a:srgbClr val="BFBFBF"/>
                </a:solidFill>
                <a:latin typeface="Open Sans" pitchFamily="34" charset="0"/>
                <a:ea typeface="Open Sans" pitchFamily="34" charset="-122"/>
                <a:cs typeface="Open Sans" pitchFamily="34" charset="-120"/>
              </a:rPr>
              <a:t> automática</a:t>
            </a:r>
            <a:endParaRPr lang="en-US" sz="1250" dirty="0"/>
          </a:p>
        </p:txBody>
      </p:sp>
      <p:sp>
        <p:nvSpPr>
          <p:cNvPr id="31" name="Text 29"/>
          <p:cNvSpPr/>
          <p:nvPr/>
        </p:nvSpPr>
        <p:spPr>
          <a:xfrm>
            <a:off x="7516416" y="6232208"/>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Sistema reversa el cargo de pago vía API Banco</a:t>
            </a:r>
            <a:endParaRPr lang="en-US" sz="1250" dirty="0"/>
          </a:p>
        </p:txBody>
      </p:sp>
      <p:sp>
        <p:nvSpPr>
          <p:cNvPr id="32" name="Text 30"/>
          <p:cNvSpPr/>
          <p:nvPr/>
        </p:nvSpPr>
        <p:spPr>
          <a:xfrm>
            <a:off x="7516416" y="6541770"/>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Cliente recibe notificación con detalles y disculpas</a:t>
            </a:r>
            <a:endParaRPr lang="en-US" sz="1250" dirty="0"/>
          </a:p>
        </p:txBody>
      </p:sp>
      <p:sp>
        <p:nvSpPr>
          <p:cNvPr id="33" name="Text 31"/>
          <p:cNvSpPr/>
          <p:nvPr/>
        </p:nvSpPr>
        <p:spPr>
          <a:xfrm>
            <a:off x="7516416" y="6851333"/>
            <a:ext cx="6327815" cy="254079"/>
          </a:xfrm>
          <a:prstGeom prst="rect">
            <a:avLst/>
          </a:prstGeom>
          <a:noFill/>
          <a:ln/>
        </p:spPr>
        <p:txBody>
          <a:bodyPr wrap="none" lIns="0" tIns="0" rIns="0" bIns="0" rtlCol="0" anchor="t"/>
          <a:lstStyle/>
          <a:p>
            <a:pPr marL="342900" indent="-342900" algn="l">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Evento queda registrado para auditoría de inventario</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1134</Words>
  <Application>Microsoft Office PowerPoint</Application>
  <PresentationFormat>Personalizado</PresentationFormat>
  <Paragraphs>153</Paragraphs>
  <Slides>13</Slides>
  <Notes>13</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Instrument Sans Medium</vt:lpstr>
      <vt:lpstr>Arial</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Natalia</dc:creator>
  <cp:lastModifiedBy>MARINETTO Camila</cp:lastModifiedBy>
  <cp:revision>2</cp:revision>
  <dcterms:created xsi:type="dcterms:W3CDTF">2025-10-13T20:11:36Z</dcterms:created>
  <dcterms:modified xsi:type="dcterms:W3CDTF">2025-10-13T20:46:16Z</dcterms:modified>
</cp:coreProperties>
</file>